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42"/>
  </p:handoutMasterIdLst>
  <p:sldIdLst>
    <p:sldId id="573" r:id="rId3"/>
    <p:sldId id="512" r:id="rId4"/>
    <p:sldId id="574" r:id="rId5"/>
    <p:sldId id="522" r:id="rId6"/>
    <p:sldId id="597" r:id="rId8"/>
    <p:sldId id="576" r:id="rId9"/>
    <p:sldId id="577" r:id="rId10"/>
    <p:sldId id="578" r:id="rId11"/>
    <p:sldId id="579" r:id="rId12"/>
    <p:sldId id="580" r:id="rId13"/>
    <p:sldId id="604" r:id="rId14"/>
    <p:sldId id="605" r:id="rId15"/>
    <p:sldId id="606" r:id="rId16"/>
    <p:sldId id="608" r:id="rId17"/>
    <p:sldId id="609" r:id="rId18"/>
    <p:sldId id="581" r:id="rId19"/>
    <p:sldId id="582" r:id="rId20"/>
    <p:sldId id="585" r:id="rId21"/>
    <p:sldId id="589" r:id="rId22"/>
    <p:sldId id="590" r:id="rId23"/>
    <p:sldId id="587" r:id="rId24"/>
    <p:sldId id="583" r:id="rId25"/>
    <p:sldId id="584" r:id="rId26"/>
    <p:sldId id="591" r:id="rId27"/>
    <p:sldId id="592" r:id="rId28"/>
    <p:sldId id="593" r:id="rId29"/>
    <p:sldId id="594" r:id="rId30"/>
    <p:sldId id="600" r:id="rId31"/>
    <p:sldId id="599" r:id="rId32"/>
    <p:sldId id="602" r:id="rId33"/>
    <p:sldId id="603" r:id="rId34"/>
    <p:sldId id="601" r:id="rId35"/>
    <p:sldId id="598" r:id="rId36"/>
    <p:sldId id="595" r:id="rId37"/>
    <p:sldId id="610" r:id="rId38"/>
    <p:sldId id="652" r:id="rId39"/>
    <p:sldId id="653" r:id="rId40"/>
    <p:sldId id="637" r:id="rId4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399"/>
    <a:srgbClr val="000099"/>
    <a:srgbClr val="0033CC"/>
    <a:srgbClr val="3D89BC"/>
    <a:srgbClr val="008EC0"/>
    <a:srgbClr val="0099FF"/>
    <a:srgbClr val="33CCFF"/>
    <a:srgbClr val="E6E6E6"/>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853" autoAdjust="0"/>
    <p:restoredTop sz="88759" autoAdjust="0"/>
  </p:normalViewPr>
  <p:slideViewPr>
    <p:cSldViewPr snapToGrid="0" showGuides="1">
      <p:cViewPr varScale="1">
        <p:scale>
          <a:sx n="100" d="100"/>
          <a:sy n="100" d="100"/>
        </p:scale>
        <p:origin x="72" y="288"/>
      </p:cViewPr>
      <p:guideLst>
        <p:guide orient="horz" pos="3996"/>
        <p:guide pos="1882"/>
        <p:guide pos="236"/>
        <p:guide pos="5528"/>
        <p:guide orient="horz" pos="1480"/>
        <p:guide orient="horz" pos="783"/>
        <p:guide pos="1250"/>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80"/>
        <p:guide pos="215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BBF12E1-79E4-45A0-A970-E8D18A339747}"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en-US"/>
        </a:p>
      </dgm:t>
    </dgm:pt>
    <dgm:pt modelId="{9097148A-5A8A-44FC-A654-705CCC22C750}">
      <dgm:prSet custT="1"/>
      <dgm:spPr/>
      <dgm:t>
        <a:bodyPr/>
        <a:lstStyle/>
        <a:p>
          <a:r>
            <a:rPr lang="en-US" sz="1800" b="0" dirty="0"/>
            <a:t>1989</a:t>
          </a:r>
          <a:r>
            <a:rPr lang="zh-CN" altLang="en-US" sz="1800" b="0" dirty="0"/>
            <a:t>年</a:t>
          </a:r>
          <a:r>
            <a:rPr lang="en-US" sz="1800" b="0" dirty="0"/>
            <a:t>8</a:t>
          </a:r>
          <a:r>
            <a:rPr lang="zh-CN" altLang="en-US" sz="1800" b="0" dirty="0"/>
            <a:t>月于美国底特律市召开的第十一届国际联合人工智能学术会议上首次提到</a:t>
          </a:r>
          <a:r>
            <a:rPr lang="en-US" sz="1800" b="0" dirty="0"/>
            <a:t>“</a:t>
          </a:r>
          <a:r>
            <a:rPr lang="zh-CN" altLang="en-US" sz="1800" b="0" dirty="0"/>
            <a:t>知识发现</a:t>
          </a:r>
          <a:r>
            <a:rPr lang="en-US" sz="1800" b="0" dirty="0"/>
            <a:t>”</a:t>
          </a:r>
          <a:r>
            <a:rPr lang="zh-CN" altLang="en-US" sz="1800" b="0" dirty="0"/>
            <a:t>这一概念；</a:t>
          </a:r>
          <a:endParaRPr lang="en-US" altLang="zh-CN" sz="1800" b="0" dirty="0"/>
        </a:p>
      </dgm:t>
    </dgm:pt>
    <dgm:pt modelId="{9010B922-2397-4384-8505-7C80D2D02325}" cxnId="{70A5E506-CCF6-4264-9584-BD4C8EEFA093}" type="parTrans">
      <dgm:prSet/>
      <dgm:spPr/>
      <dgm:t>
        <a:bodyPr/>
        <a:lstStyle/>
        <a:p>
          <a:endParaRPr lang="en-US" b="0"/>
        </a:p>
      </dgm:t>
    </dgm:pt>
    <dgm:pt modelId="{38E0555D-1961-4323-9359-F4191D087F1C}" cxnId="{70A5E506-CCF6-4264-9584-BD4C8EEFA093}" type="sibTrans">
      <dgm:prSet/>
      <dgm:spPr/>
      <dgm:t>
        <a:bodyPr/>
        <a:lstStyle/>
        <a:p>
          <a:endParaRPr lang="en-US" b="0"/>
        </a:p>
      </dgm:t>
    </dgm:pt>
    <dgm:pt modelId="{1A6D432E-2D0D-4B7F-953D-9721F7A8DD02}">
      <dgm:prSet custT="1"/>
      <dgm:spPr/>
      <dgm:t>
        <a:bodyPr/>
        <a:lstStyle/>
        <a:p>
          <a:r>
            <a:rPr lang="zh-CN" altLang="en-US" sz="1800" b="0" dirty="0"/>
            <a:t>到</a:t>
          </a:r>
          <a:r>
            <a:rPr lang="en-US" sz="1800" b="0" dirty="0"/>
            <a:t>1993</a:t>
          </a:r>
          <a:r>
            <a:rPr lang="zh-CN" altLang="en-US" sz="1800" b="0" dirty="0"/>
            <a:t>年，美国电气电子工程师学会</a:t>
          </a:r>
          <a:r>
            <a:rPr lang="en-US" sz="1800" b="0" dirty="0"/>
            <a:t>( IEEE) </a:t>
          </a:r>
          <a:r>
            <a:rPr lang="zh-CN" altLang="en-US" sz="1800" b="0" dirty="0"/>
            <a:t>的知识与数据工程</a:t>
          </a:r>
          <a:r>
            <a:rPr lang="en-US" sz="1800" b="0" dirty="0"/>
            <a:t>( Knowledge and Data Engineering) </a:t>
          </a:r>
          <a:r>
            <a:rPr lang="zh-CN" altLang="en-US" sz="1800" b="0" dirty="0"/>
            <a:t>会刊出版了</a:t>
          </a:r>
          <a:r>
            <a:rPr lang="en-US" sz="1800" b="0" dirty="0"/>
            <a:t>KDD</a:t>
          </a:r>
          <a:r>
            <a:rPr lang="zh-CN" altLang="en-US" sz="1800" b="0" dirty="0"/>
            <a:t>技术专刊，发表的论文和摘要体现了当时</a:t>
          </a:r>
          <a:r>
            <a:rPr lang="en-US" sz="1800" b="0" dirty="0"/>
            <a:t>KDD</a:t>
          </a:r>
          <a:r>
            <a:rPr lang="zh-CN" altLang="en-US" sz="1800" b="0" dirty="0"/>
            <a:t>的最新研究成果和动态。</a:t>
          </a:r>
          <a:endParaRPr lang="en-US" altLang="zh-CN" sz="1800" b="0" dirty="0"/>
        </a:p>
      </dgm:t>
    </dgm:pt>
    <dgm:pt modelId="{E3E8DD54-A982-4E02-BD96-88D822337635}" cxnId="{FC11902E-3E05-4D92-A26E-6F000F7AF757}" type="parTrans">
      <dgm:prSet/>
      <dgm:spPr/>
      <dgm:t>
        <a:bodyPr/>
        <a:lstStyle/>
        <a:p>
          <a:endParaRPr lang="en-US" b="0"/>
        </a:p>
      </dgm:t>
    </dgm:pt>
    <dgm:pt modelId="{26FC6540-F69E-4F23-9B30-F74CC811917D}" cxnId="{FC11902E-3E05-4D92-A26E-6F000F7AF757}" type="sibTrans">
      <dgm:prSet/>
      <dgm:spPr/>
      <dgm:t>
        <a:bodyPr/>
        <a:lstStyle/>
        <a:p>
          <a:endParaRPr lang="en-US" b="0"/>
        </a:p>
      </dgm:t>
    </dgm:pt>
    <dgm:pt modelId="{B7BCFC2C-0D1A-4319-A0BB-FD85C0EDEA8B}">
      <dgm:prSet custT="1"/>
      <dgm:spPr/>
      <dgm:t>
        <a:bodyPr/>
        <a:lstStyle/>
        <a:p>
          <a:r>
            <a:rPr lang="en-US" sz="1800" b="0" dirty="0"/>
            <a:t>1995</a:t>
          </a:r>
          <a:r>
            <a:rPr lang="zh-CN" altLang="en-US" sz="1800" b="0" dirty="0"/>
            <a:t>年在加拿大蒙特利尔召开的首届</a:t>
          </a:r>
          <a:r>
            <a:rPr lang="en-US" sz="1800" b="0" dirty="0"/>
            <a:t>“</a:t>
          </a:r>
          <a:r>
            <a:rPr lang="zh-CN" altLang="en-US" sz="1800" b="0" dirty="0"/>
            <a:t>知识发现和数据挖掘</a:t>
          </a:r>
          <a:r>
            <a:rPr lang="en-US" sz="1800" b="0" dirty="0"/>
            <a:t>”</a:t>
          </a:r>
          <a:r>
            <a:rPr lang="zh-CN" altLang="en-US" sz="1800" b="0" dirty="0"/>
            <a:t>国际学术会议上，首次提出了</a:t>
          </a:r>
          <a:r>
            <a:rPr lang="en-US" sz="1800" b="0" dirty="0"/>
            <a:t>“</a:t>
          </a:r>
          <a:r>
            <a:rPr lang="zh-CN" altLang="en-US" sz="1800" b="0" dirty="0"/>
            <a:t>数据挖掘</a:t>
          </a:r>
          <a:r>
            <a:rPr lang="en-US" sz="1800" b="0" dirty="0"/>
            <a:t>”</a:t>
          </a:r>
          <a:r>
            <a:rPr lang="zh-CN" altLang="en-US" sz="1800" b="0" dirty="0"/>
            <a:t>这一学科的名称，并把数据挖掘技术分为科研领域的知识发现与工程领域的数据挖掘。</a:t>
          </a:r>
          <a:endParaRPr lang="en-US" altLang="zh-CN" sz="1800" b="0" dirty="0"/>
        </a:p>
      </dgm:t>
    </dgm:pt>
    <dgm:pt modelId="{97376990-DD21-428F-80E8-F43576A31A4F}" cxnId="{1A0DA256-8E65-4C3E-B2E0-74E1E7E21DFA}" type="parTrans">
      <dgm:prSet/>
      <dgm:spPr/>
      <dgm:t>
        <a:bodyPr/>
        <a:lstStyle/>
        <a:p>
          <a:endParaRPr lang="en-US" b="0"/>
        </a:p>
      </dgm:t>
    </dgm:pt>
    <dgm:pt modelId="{A9250330-4473-415A-8EC8-5F048E575901}" cxnId="{1A0DA256-8E65-4C3E-B2E0-74E1E7E21DFA}" type="sibTrans">
      <dgm:prSet/>
      <dgm:spPr/>
      <dgm:t>
        <a:bodyPr/>
        <a:lstStyle/>
        <a:p>
          <a:endParaRPr lang="en-US" b="0"/>
        </a:p>
      </dgm:t>
    </dgm:pt>
    <dgm:pt modelId="{79B562F5-B49E-44BD-B08A-D2B3E0F8E696}" type="pres">
      <dgm:prSet presAssocID="{2BBF12E1-79E4-45A0-A970-E8D18A339747}" presName="outerComposite" presStyleCnt="0">
        <dgm:presLayoutVars>
          <dgm:chMax val="5"/>
          <dgm:dir/>
          <dgm:resizeHandles val="exact"/>
        </dgm:presLayoutVars>
      </dgm:prSet>
      <dgm:spPr/>
    </dgm:pt>
    <dgm:pt modelId="{CA67F1BD-E2B7-47F5-8612-AD9CD7FCF013}" type="pres">
      <dgm:prSet presAssocID="{2BBF12E1-79E4-45A0-A970-E8D18A339747}" presName="dummyMaxCanvas" presStyleCnt="0">
        <dgm:presLayoutVars/>
      </dgm:prSet>
      <dgm:spPr/>
    </dgm:pt>
    <dgm:pt modelId="{B6D81D03-254B-4620-AB51-0FF1E6B9DB39}" type="pres">
      <dgm:prSet presAssocID="{2BBF12E1-79E4-45A0-A970-E8D18A339747}" presName="ThreeNodes_1" presStyleLbl="node1" presStyleIdx="0" presStyleCnt="3" custScaleX="101405" custScaleY="72608">
        <dgm:presLayoutVars>
          <dgm:bulletEnabled val="1"/>
        </dgm:presLayoutVars>
      </dgm:prSet>
      <dgm:spPr/>
    </dgm:pt>
    <dgm:pt modelId="{9C663DFF-FC86-4A9A-9D61-A4F505E992DC}" type="pres">
      <dgm:prSet presAssocID="{2BBF12E1-79E4-45A0-A970-E8D18A339747}" presName="ThreeNodes_2" presStyleLbl="node1" presStyleIdx="1" presStyleCnt="3" custScaleX="106491" custScaleY="117168" custLinFactNeighborY="-19754">
        <dgm:presLayoutVars>
          <dgm:bulletEnabled val="1"/>
        </dgm:presLayoutVars>
      </dgm:prSet>
      <dgm:spPr/>
    </dgm:pt>
    <dgm:pt modelId="{5FF550FA-3159-4AAF-9144-8F866238940C}" type="pres">
      <dgm:prSet presAssocID="{2BBF12E1-79E4-45A0-A970-E8D18A339747}" presName="ThreeNodes_3" presStyleLbl="node1" presStyleIdx="2" presStyleCnt="3" custScaleX="105099" custScaleY="128148" custLinFactNeighborY="-4648">
        <dgm:presLayoutVars>
          <dgm:bulletEnabled val="1"/>
        </dgm:presLayoutVars>
      </dgm:prSet>
      <dgm:spPr/>
    </dgm:pt>
    <dgm:pt modelId="{E412749F-5E15-4DFC-ABF2-E62F718F7A2B}" type="pres">
      <dgm:prSet presAssocID="{2BBF12E1-79E4-45A0-A970-E8D18A339747}" presName="ThreeConn_1-2" presStyleLbl="fgAccFollowNode1" presStyleIdx="0" presStyleCnt="2">
        <dgm:presLayoutVars>
          <dgm:bulletEnabled val="1"/>
        </dgm:presLayoutVars>
      </dgm:prSet>
      <dgm:spPr/>
    </dgm:pt>
    <dgm:pt modelId="{C90F67D5-3C25-4AD1-BCBB-69775C4C8BF5}" type="pres">
      <dgm:prSet presAssocID="{2BBF12E1-79E4-45A0-A970-E8D18A339747}" presName="ThreeConn_2-3" presStyleLbl="fgAccFollowNode1" presStyleIdx="1" presStyleCnt="2">
        <dgm:presLayoutVars>
          <dgm:bulletEnabled val="1"/>
        </dgm:presLayoutVars>
      </dgm:prSet>
      <dgm:spPr/>
    </dgm:pt>
    <dgm:pt modelId="{1DD43FEC-0A1E-413F-9539-33D53666196F}" type="pres">
      <dgm:prSet presAssocID="{2BBF12E1-79E4-45A0-A970-E8D18A339747}" presName="ThreeNodes_1_text" presStyleLbl="node1" presStyleIdx="2" presStyleCnt="3">
        <dgm:presLayoutVars>
          <dgm:bulletEnabled val="1"/>
        </dgm:presLayoutVars>
      </dgm:prSet>
      <dgm:spPr/>
    </dgm:pt>
    <dgm:pt modelId="{05624A40-669C-4C86-84F4-005F15AA6E32}" type="pres">
      <dgm:prSet presAssocID="{2BBF12E1-79E4-45A0-A970-E8D18A339747}" presName="ThreeNodes_2_text" presStyleLbl="node1" presStyleIdx="2" presStyleCnt="3">
        <dgm:presLayoutVars>
          <dgm:bulletEnabled val="1"/>
        </dgm:presLayoutVars>
      </dgm:prSet>
      <dgm:spPr/>
    </dgm:pt>
    <dgm:pt modelId="{9E33A18E-0063-4350-A800-E248974B6120}" type="pres">
      <dgm:prSet presAssocID="{2BBF12E1-79E4-45A0-A970-E8D18A339747}" presName="ThreeNodes_3_text" presStyleLbl="node1" presStyleIdx="2" presStyleCnt="3">
        <dgm:presLayoutVars>
          <dgm:bulletEnabled val="1"/>
        </dgm:presLayoutVars>
      </dgm:prSet>
      <dgm:spPr/>
    </dgm:pt>
  </dgm:ptLst>
  <dgm:cxnLst>
    <dgm:cxn modelId="{70A5E506-CCF6-4264-9584-BD4C8EEFA093}" srcId="{2BBF12E1-79E4-45A0-A970-E8D18A339747}" destId="{9097148A-5A8A-44FC-A654-705CCC22C750}" srcOrd="0" destOrd="0" parTransId="{9010B922-2397-4384-8505-7C80D2D02325}" sibTransId="{38E0555D-1961-4323-9359-F4191D087F1C}"/>
    <dgm:cxn modelId="{FC11902E-3E05-4D92-A26E-6F000F7AF757}" srcId="{2BBF12E1-79E4-45A0-A970-E8D18A339747}" destId="{1A6D432E-2D0D-4B7F-953D-9721F7A8DD02}" srcOrd="1" destOrd="0" parTransId="{E3E8DD54-A982-4E02-BD96-88D822337635}" sibTransId="{26FC6540-F69E-4F23-9B30-F74CC811917D}"/>
    <dgm:cxn modelId="{51C8C136-213A-4475-8748-666DA6B39794}" type="presOf" srcId="{9097148A-5A8A-44FC-A654-705CCC22C750}" destId="{B6D81D03-254B-4620-AB51-0FF1E6B9DB39}" srcOrd="0" destOrd="0" presId="urn:microsoft.com/office/officeart/2005/8/layout/vProcess5"/>
    <dgm:cxn modelId="{1E624E40-3A17-4D85-AF2A-C749C357B682}" type="presOf" srcId="{1A6D432E-2D0D-4B7F-953D-9721F7A8DD02}" destId="{9C663DFF-FC86-4A9A-9D61-A4F505E992DC}" srcOrd="0" destOrd="0" presId="urn:microsoft.com/office/officeart/2005/8/layout/vProcess5"/>
    <dgm:cxn modelId="{528C095C-5833-447B-A47F-613E743EDAC5}" type="presOf" srcId="{26FC6540-F69E-4F23-9B30-F74CC811917D}" destId="{C90F67D5-3C25-4AD1-BCBB-69775C4C8BF5}" srcOrd="0" destOrd="0" presId="urn:microsoft.com/office/officeart/2005/8/layout/vProcess5"/>
    <dgm:cxn modelId="{3E57BB48-9D10-495C-86F0-7A6B5041DCED}" type="presOf" srcId="{B7BCFC2C-0D1A-4319-A0BB-FD85C0EDEA8B}" destId="{9E33A18E-0063-4350-A800-E248974B6120}" srcOrd="1" destOrd="0" presId="urn:microsoft.com/office/officeart/2005/8/layout/vProcess5"/>
    <dgm:cxn modelId="{8BEC354D-2394-4FEB-8557-9FD765BA7A59}" type="presOf" srcId="{2BBF12E1-79E4-45A0-A970-E8D18A339747}" destId="{79B562F5-B49E-44BD-B08A-D2B3E0F8E696}" srcOrd="0" destOrd="0" presId="urn:microsoft.com/office/officeart/2005/8/layout/vProcess5"/>
    <dgm:cxn modelId="{1A0DA256-8E65-4C3E-B2E0-74E1E7E21DFA}" srcId="{2BBF12E1-79E4-45A0-A970-E8D18A339747}" destId="{B7BCFC2C-0D1A-4319-A0BB-FD85C0EDEA8B}" srcOrd="2" destOrd="0" parTransId="{97376990-DD21-428F-80E8-F43576A31A4F}" sibTransId="{A9250330-4473-415A-8EC8-5F048E575901}"/>
    <dgm:cxn modelId="{6FA006A6-312D-4F33-8E01-BEB6CA59EA53}" type="presOf" srcId="{38E0555D-1961-4323-9359-F4191D087F1C}" destId="{E412749F-5E15-4DFC-ABF2-E62F718F7A2B}" srcOrd="0" destOrd="0" presId="urn:microsoft.com/office/officeart/2005/8/layout/vProcess5"/>
    <dgm:cxn modelId="{13E46DA8-91E7-4FDC-A665-F69C94627C4C}" type="presOf" srcId="{9097148A-5A8A-44FC-A654-705CCC22C750}" destId="{1DD43FEC-0A1E-413F-9539-33D53666196F}" srcOrd="1" destOrd="0" presId="urn:microsoft.com/office/officeart/2005/8/layout/vProcess5"/>
    <dgm:cxn modelId="{9CA52CBE-E823-48EF-B251-59B47CAA6AC9}" type="presOf" srcId="{1A6D432E-2D0D-4B7F-953D-9721F7A8DD02}" destId="{05624A40-669C-4C86-84F4-005F15AA6E32}" srcOrd="1" destOrd="0" presId="urn:microsoft.com/office/officeart/2005/8/layout/vProcess5"/>
    <dgm:cxn modelId="{C5C50FFF-D28D-46F7-B515-EFF42B4F38AA}" type="presOf" srcId="{B7BCFC2C-0D1A-4319-A0BB-FD85C0EDEA8B}" destId="{5FF550FA-3159-4AAF-9144-8F866238940C}" srcOrd="0" destOrd="0" presId="urn:microsoft.com/office/officeart/2005/8/layout/vProcess5"/>
    <dgm:cxn modelId="{64C1A9D7-E38C-49E0-9DDB-066EE75F6C4F}" type="presParOf" srcId="{79B562F5-B49E-44BD-B08A-D2B3E0F8E696}" destId="{CA67F1BD-E2B7-47F5-8612-AD9CD7FCF013}" srcOrd="0" destOrd="0" presId="urn:microsoft.com/office/officeart/2005/8/layout/vProcess5"/>
    <dgm:cxn modelId="{583A40F4-CF4F-4150-A8B1-F62384D11B95}" type="presParOf" srcId="{79B562F5-B49E-44BD-B08A-D2B3E0F8E696}" destId="{B6D81D03-254B-4620-AB51-0FF1E6B9DB39}" srcOrd="1" destOrd="0" presId="urn:microsoft.com/office/officeart/2005/8/layout/vProcess5"/>
    <dgm:cxn modelId="{F75EED5F-D541-4D93-9428-E6D5991C3AB2}" type="presParOf" srcId="{79B562F5-B49E-44BD-B08A-D2B3E0F8E696}" destId="{9C663DFF-FC86-4A9A-9D61-A4F505E992DC}" srcOrd="2" destOrd="0" presId="urn:microsoft.com/office/officeart/2005/8/layout/vProcess5"/>
    <dgm:cxn modelId="{4BCE7D82-5F47-4ECD-B9EB-CE2E2E29D2B0}" type="presParOf" srcId="{79B562F5-B49E-44BD-B08A-D2B3E0F8E696}" destId="{5FF550FA-3159-4AAF-9144-8F866238940C}" srcOrd="3" destOrd="0" presId="urn:microsoft.com/office/officeart/2005/8/layout/vProcess5"/>
    <dgm:cxn modelId="{F6CAC9F7-D139-47FC-B235-CA6486FDAD24}" type="presParOf" srcId="{79B562F5-B49E-44BD-B08A-D2B3E0F8E696}" destId="{E412749F-5E15-4DFC-ABF2-E62F718F7A2B}" srcOrd="4" destOrd="0" presId="urn:microsoft.com/office/officeart/2005/8/layout/vProcess5"/>
    <dgm:cxn modelId="{0622F1A0-0B03-4E2C-9F47-5739C4BE3A2D}" type="presParOf" srcId="{79B562F5-B49E-44BD-B08A-D2B3E0F8E696}" destId="{C90F67D5-3C25-4AD1-BCBB-69775C4C8BF5}" srcOrd="5" destOrd="0" presId="urn:microsoft.com/office/officeart/2005/8/layout/vProcess5"/>
    <dgm:cxn modelId="{6306D6C7-EE86-4D61-A289-1B90FF8CF734}" type="presParOf" srcId="{79B562F5-B49E-44BD-B08A-D2B3E0F8E696}" destId="{1DD43FEC-0A1E-413F-9539-33D53666196F}" srcOrd="6" destOrd="0" presId="urn:microsoft.com/office/officeart/2005/8/layout/vProcess5"/>
    <dgm:cxn modelId="{80A6F269-BE04-41CB-BC8B-2B5A54A2A31E}" type="presParOf" srcId="{79B562F5-B49E-44BD-B08A-D2B3E0F8E696}" destId="{05624A40-669C-4C86-84F4-005F15AA6E32}" srcOrd="7" destOrd="0" presId="urn:microsoft.com/office/officeart/2005/8/layout/vProcess5"/>
    <dgm:cxn modelId="{AF073B35-2988-4D24-A6B1-957537F4B9B3}" type="presParOf" srcId="{79B562F5-B49E-44BD-B08A-D2B3E0F8E696}" destId="{9E33A18E-0063-4350-A800-E248974B612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81D03-254B-4620-AB51-0FF1E6B9DB39}">
      <dsp:nvSpPr>
        <dsp:cNvPr id="0" name=""/>
        <dsp:cNvSpPr/>
      </dsp:nvSpPr>
      <dsp:spPr>
        <a:xfrm>
          <a:off x="-107241" y="74833"/>
          <a:ext cx="6688102" cy="8159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t>1989</a:t>
          </a:r>
          <a:r>
            <a:rPr lang="zh-CN" altLang="en-US" sz="1800" b="0" kern="1200" dirty="0"/>
            <a:t>年</a:t>
          </a:r>
          <a:r>
            <a:rPr lang="en-US" sz="1800" b="0" kern="1200" dirty="0"/>
            <a:t>8</a:t>
          </a:r>
          <a:r>
            <a:rPr lang="zh-CN" altLang="en-US" sz="1800" b="0" kern="1200" dirty="0"/>
            <a:t>月于美国底特律市召开的第十一届国际联合人工智能学术会议上首次提到</a:t>
          </a:r>
          <a:r>
            <a:rPr lang="en-US" sz="1800" b="0" kern="1200" dirty="0"/>
            <a:t>“</a:t>
          </a:r>
          <a:r>
            <a:rPr lang="zh-CN" altLang="en-US" sz="1800" b="0" kern="1200" dirty="0"/>
            <a:t>知识发现</a:t>
          </a:r>
          <a:r>
            <a:rPr lang="en-US" sz="1800" b="0" kern="1200" dirty="0"/>
            <a:t>”</a:t>
          </a:r>
          <a:r>
            <a:rPr lang="zh-CN" altLang="en-US" sz="1800" b="0" kern="1200" dirty="0"/>
            <a:t>这一概念；</a:t>
          </a:r>
          <a:endParaRPr lang="en-US" altLang="zh-CN" sz="1800" b="0" kern="1200" dirty="0"/>
        </a:p>
      </dsp:txBody>
      <dsp:txXfrm>
        <a:off x="-83342" y="98732"/>
        <a:ext cx="5477357" cy="768167"/>
      </dsp:txXfrm>
    </dsp:sp>
    <dsp:sp modelId="{9C663DFF-FC86-4A9A-9D61-A4F505E992DC}">
      <dsp:nvSpPr>
        <dsp:cNvPr id="0" name=""/>
        <dsp:cNvSpPr/>
      </dsp:nvSpPr>
      <dsp:spPr>
        <a:xfrm>
          <a:off x="306986" y="913552"/>
          <a:ext cx="7023546" cy="13167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b="0" kern="1200" dirty="0"/>
            <a:t>到</a:t>
          </a:r>
          <a:r>
            <a:rPr lang="en-US" sz="1800" b="0" kern="1200" dirty="0"/>
            <a:t>1993</a:t>
          </a:r>
          <a:r>
            <a:rPr lang="zh-CN" altLang="en-US" sz="1800" b="0" kern="1200" dirty="0"/>
            <a:t>年，美国电气电子工程师学会</a:t>
          </a:r>
          <a:r>
            <a:rPr lang="en-US" sz="1800" b="0" kern="1200" dirty="0"/>
            <a:t>( IEEE) </a:t>
          </a:r>
          <a:r>
            <a:rPr lang="zh-CN" altLang="en-US" sz="1800" b="0" kern="1200" dirty="0"/>
            <a:t>的知识与数据工程</a:t>
          </a:r>
          <a:r>
            <a:rPr lang="en-US" sz="1800" b="0" kern="1200" dirty="0"/>
            <a:t>( Knowledge and Data Engineering) </a:t>
          </a:r>
          <a:r>
            <a:rPr lang="zh-CN" altLang="en-US" sz="1800" b="0" kern="1200" dirty="0"/>
            <a:t>会刊出版了</a:t>
          </a:r>
          <a:r>
            <a:rPr lang="en-US" sz="1800" b="0" kern="1200" dirty="0"/>
            <a:t>KDD</a:t>
          </a:r>
          <a:r>
            <a:rPr lang="zh-CN" altLang="en-US" sz="1800" b="0" kern="1200" dirty="0"/>
            <a:t>技术专刊，发表的论文和摘要体现了当时</a:t>
          </a:r>
          <a:r>
            <a:rPr lang="en-US" sz="1800" b="0" kern="1200" dirty="0"/>
            <a:t>KDD</a:t>
          </a:r>
          <a:r>
            <a:rPr lang="zh-CN" altLang="en-US" sz="1800" b="0" kern="1200" dirty="0"/>
            <a:t>的最新研究成果和动态。</a:t>
          </a:r>
          <a:endParaRPr lang="en-US" altLang="zh-CN" sz="1800" b="0" kern="1200" dirty="0"/>
        </a:p>
      </dsp:txBody>
      <dsp:txXfrm>
        <a:off x="345552" y="952118"/>
        <a:ext cx="5548807" cy="1239597"/>
      </dsp:txXfrm>
    </dsp:sp>
    <dsp:sp modelId="{5FF550FA-3159-4AAF-9144-8F866238940C}">
      <dsp:nvSpPr>
        <dsp:cNvPr id="0" name=""/>
        <dsp:cNvSpPr/>
      </dsp:nvSpPr>
      <dsp:spPr>
        <a:xfrm>
          <a:off x="934841" y="2332711"/>
          <a:ext cx="6931737" cy="14401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t>1995</a:t>
          </a:r>
          <a:r>
            <a:rPr lang="zh-CN" altLang="en-US" sz="1800" b="0" kern="1200" dirty="0"/>
            <a:t>年在加拿大蒙特利尔召开的首届</a:t>
          </a:r>
          <a:r>
            <a:rPr lang="en-US" sz="1800" b="0" kern="1200" dirty="0"/>
            <a:t>“</a:t>
          </a:r>
          <a:r>
            <a:rPr lang="zh-CN" altLang="en-US" sz="1800" b="0" kern="1200" dirty="0"/>
            <a:t>知识发现和数据挖掘</a:t>
          </a:r>
          <a:r>
            <a:rPr lang="en-US" sz="1800" b="0" kern="1200" dirty="0"/>
            <a:t>”</a:t>
          </a:r>
          <a:r>
            <a:rPr lang="zh-CN" altLang="en-US" sz="1800" b="0" kern="1200" dirty="0"/>
            <a:t>国际学术会议上，首次提出了</a:t>
          </a:r>
          <a:r>
            <a:rPr lang="en-US" sz="1800" b="0" kern="1200" dirty="0"/>
            <a:t>“</a:t>
          </a:r>
          <a:r>
            <a:rPr lang="zh-CN" altLang="en-US" sz="1800" b="0" kern="1200" dirty="0"/>
            <a:t>数据挖掘</a:t>
          </a:r>
          <a:r>
            <a:rPr lang="en-US" sz="1800" b="0" kern="1200" dirty="0"/>
            <a:t>”</a:t>
          </a:r>
          <a:r>
            <a:rPr lang="zh-CN" altLang="en-US" sz="1800" b="0" kern="1200" dirty="0"/>
            <a:t>这一学科的名称，并把数据挖掘技术分为科研领域的知识发现与工程领域的数据挖掘。</a:t>
          </a:r>
          <a:endParaRPr lang="en-US" altLang="zh-CN" sz="1800" b="0" kern="1200" dirty="0"/>
        </a:p>
      </dsp:txBody>
      <dsp:txXfrm>
        <a:off x="977021" y="2374891"/>
        <a:ext cx="5468040" cy="1355761"/>
      </dsp:txXfrm>
    </dsp:sp>
    <dsp:sp modelId="{E412749F-5E15-4DFC-ABF2-E62F718F7A2B}">
      <dsp:nvSpPr>
        <dsp:cNvPr id="0" name=""/>
        <dsp:cNvSpPr/>
      </dsp:nvSpPr>
      <dsp:spPr>
        <a:xfrm>
          <a:off x="5804060" y="773130"/>
          <a:ext cx="730467" cy="730467"/>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a:off x="5968415" y="773130"/>
        <a:ext cx="401757" cy="549676"/>
      </dsp:txXfrm>
    </dsp:sp>
    <dsp:sp modelId="{C90F67D5-3C25-4AD1-BCBB-69775C4C8BF5}">
      <dsp:nvSpPr>
        <dsp:cNvPr id="0" name=""/>
        <dsp:cNvSpPr/>
      </dsp:nvSpPr>
      <dsp:spPr>
        <a:xfrm>
          <a:off x="6386010" y="2076733"/>
          <a:ext cx="730467" cy="730467"/>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a:off x="6550365" y="2076733"/>
        <a:ext cx="401757" cy="54967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8" name="图片占位符 7"/>
          <p:cNvSpPr>
            <a:spLocks noGrp="1"/>
          </p:cNvSpPr>
          <p:nvPr>
            <p:ph type="pic" sz="quarter" idx="13"/>
          </p:nvPr>
        </p:nvSpPr>
        <p:spPr>
          <a:xfrm>
            <a:off x="1328737" y="1277273"/>
            <a:ext cx="2171700" cy="3243933"/>
          </a:xfrm>
          <a:custGeom>
            <a:avLst/>
            <a:gdLst>
              <a:gd name="connsiteX0" fmla="*/ 1447800 w 2895600"/>
              <a:gd name="connsiteY0" fmla="*/ 0 h 3243933"/>
              <a:gd name="connsiteX1" fmla="*/ 1595195 w 2895600"/>
              <a:gd name="connsiteY1" fmla="*/ 33860 h 3243933"/>
              <a:gd name="connsiteX2" fmla="*/ 2748205 w 2895600"/>
              <a:gd name="connsiteY2" fmla="*/ 699160 h 3243933"/>
              <a:gd name="connsiteX3" fmla="*/ 2895600 w 2895600"/>
              <a:gd name="connsiteY3" fmla="*/ 955776 h 3243933"/>
              <a:gd name="connsiteX4" fmla="*/ 2895600 w 2895600"/>
              <a:gd name="connsiteY4" fmla="*/ 2286376 h 3243933"/>
              <a:gd name="connsiteX5" fmla="*/ 2748205 w 2895600"/>
              <a:gd name="connsiteY5" fmla="*/ 2542992 h 3243933"/>
              <a:gd name="connsiteX6" fmla="*/ 1595195 w 2895600"/>
              <a:gd name="connsiteY6" fmla="*/ 3208293 h 3243933"/>
              <a:gd name="connsiteX7" fmla="*/ 1300405 w 2895600"/>
              <a:gd name="connsiteY7" fmla="*/ 3208293 h 3243933"/>
              <a:gd name="connsiteX8" fmla="*/ 147395 w 2895600"/>
              <a:gd name="connsiteY8" fmla="*/ 2542992 h 3243933"/>
              <a:gd name="connsiteX9" fmla="*/ 0 w 2895600"/>
              <a:gd name="connsiteY9" fmla="*/ 2286376 h 3243933"/>
              <a:gd name="connsiteX10" fmla="*/ 0 w 2895600"/>
              <a:gd name="connsiteY10" fmla="*/ 955776 h 3243933"/>
              <a:gd name="connsiteX11" fmla="*/ 147395 w 2895600"/>
              <a:gd name="connsiteY11" fmla="*/ 699160 h 3243933"/>
              <a:gd name="connsiteX12" fmla="*/ 1300405 w 2895600"/>
              <a:gd name="connsiteY12" fmla="*/ 33860 h 3243933"/>
              <a:gd name="connsiteX13" fmla="*/ 1447800 w 2895600"/>
              <a:gd name="connsiteY13" fmla="*/ 0 h 324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5600" h="3243933">
                <a:moveTo>
                  <a:pt x="1447800" y="0"/>
                </a:moveTo>
                <a:cubicBezTo>
                  <a:pt x="1501290" y="0"/>
                  <a:pt x="1554780" y="11287"/>
                  <a:pt x="1595195" y="33860"/>
                </a:cubicBezTo>
                <a:cubicBezTo>
                  <a:pt x="2748205" y="699160"/>
                  <a:pt x="2748205" y="699160"/>
                  <a:pt x="2748205" y="699160"/>
                </a:cubicBezTo>
                <a:cubicBezTo>
                  <a:pt x="2829035" y="746681"/>
                  <a:pt x="2895600" y="863109"/>
                  <a:pt x="2895600" y="955776"/>
                </a:cubicBezTo>
                <a:cubicBezTo>
                  <a:pt x="2895600" y="2286376"/>
                  <a:pt x="2895600" y="2286376"/>
                  <a:pt x="2895600" y="2286376"/>
                </a:cubicBezTo>
                <a:cubicBezTo>
                  <a:pt x="2895600" y="2381419"/>
                  <a:pt x="2829035" y="2495471"/>
                  <a:pt x="2748205" y="2542992"/>
                </a:cubicBezTo>
                <a:cubicBezTo>
                  <a:pt x="1595195" y="3208293"/>
                  <a:pt x="1595195" y="3208293"/>
                  <a:pt x="1595195" y="3208293"/>
                </a:cubicBezTo>
                <a:cubicBezTo>
                  <a:pt x="1514366" y="3255814"/>
                  <a:pt x="1381235" y="3255814"/>
                  <a:pt x="1300405" y="3208293"/>
                </a:cubicBezTo>
                <a:cubicBezTo>
                  <a:pt x="147395" y="2542992"/>
                  <a:pt x="147395" y="2542992"/>
                  <a:pt x="147395" y="2542992"/>
                </a:cubicBezTo>
                <a:cubicBezTo>
                  <a:pt x="66566" y="2495471"/>
                  <a:pt x="0" y="2381419"/>
                  <a:pt x="0" y="2286376"/>
                </a:cubicBezTo>
                <a:lnTo>
                  <a:pt x="0" y="955776"/>
                </a:lnTo>
                <a:cubicBezTo>
                  <a:pt x="0" y="863109"/>
                  <a:pt x="66566" y="746681"/>
                  <a:pt x="147395" y="699160"/>
                </a:cubicBezTo>
                <a:cubicBezTo>
                  <a:pt x="1300405" y="33860"/>
                  <a:pt x="1300405" y="33860"/>
                  <a:pt x="1300405" y="33860"/>
                </a:cubicBezTo>
                <a:cubicBezTo>
                  <a:pt x="1340820" y="11287"/>
                  <a:pt x="1394310" y="0"/>
                  <a:pt x="1447800" y="0"/>
                </a:cubicBezTo>
                <a:close/>
              </a:path>
            </a:pathLst>
          </a:custGeom>
        </p:spPr>
        <p:txBody>
          <a:bodyPr wrap="square">
            <a:noAutofit/>
          </a:bodyPr>
          <a:lstStyle/>
          <a:p>
            <a:endParaRPr lang="zh-CN" altLang="en-US"/>
          </a:p>
        </p:txBody>
      </p:sp>
      <p:sp>
        <p:nvSpPr>
          <p:cNvPr id="2" name="日期占位符 1"/>
          <p:cNvSpPr>
            <a:spLocks noGrp="1"/>
          </p:cNvSpPr>
          <p:nvPr>
            <p:ph type="dt" sz="half" idx="10"/>
          </p:nvPr>
        </p:nvSpPr>
        <p:spPr/>
        <p:txBody>
          <a:bodyPr/>
          <a:lstStyle/>
          <a:p>
            <a:fld id="{9CAE4E7C-442E-4252-8F73-431B5154795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674968-826C-4EDC-B75A-CA0618E1F6B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2.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7.png"/><Relationship Id="rId2" Type="http://schemas.microsoft.com/office/2007/relationships/hdphoto" Target="../media/image6.wdp"/><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microsoft.com/office/2007/relationships/hdphoto" Target="../media/image22.wdp"/><Relationship Id="rId4" Type="http://schemas.openxmlformats.org/officeDocument/2006/relationships/image" Target="../media/image21.png"/><Relationship Id="rId3" Type="http://schemas.openxmlformats.org/officeDocument/2006/relationships/image" Target="../media/image20.jpeg"/><Relationship Id="rId2" Type="http://schemas.openxmlformats.org/officeDocument/2006/relationships/image" Target="../media/image8.png"/><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microsoft.com/office/2007/relationships/hdphoto" Target="../media/image25.wdp"/><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microsoft.com/office/2007/relationships/hdphoto" Target="../media/image27.wdp"/><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image" Target="../media/image7.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image" Target="../media/image7.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image" Target="../media/image7.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image" Target="../media/image33.jpeg"/><Relationship Id="rId2" Type="http://schemas.openxmlformats.org/officeDocument/2006/relationships/image" Target="../media/image8.png"/><Relationship Id="rId1" Type="http://schemas.openxmlformats.org/officeDocument/2006/relationships/image" Target="../media/image7.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image" Target="../media/image34.jpeg"/><Relationship Id="rId2" Type="http://schemas.openxmlformats.org/officeDocument/2006/relationships/image" Target="../media/image8.png"/><Relationship Id="rId1" Type="http://schemas.openxmlformats.org/officeDocument/2006/relationships/image" Target="../media/image7.pn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37.xml.rels><?xml version="1.0" encoding="UTF-8" standalone="yes"?>
<Relationships xmlns="http://schemas.openxmlformats.org/package/2006/relationships"><Relationship Id="rId9" Type="http://schemas.openxmlformats.org/officeDocument/2006/relationships/image" Target="../media/image45.png"/><Relationship Id="rId8" Type="http://schemas.openxmlformats.org/officeDocument/2006/relationships/hyperlink" Target="http://www.chinarobots.cn/" TargetMode="External"/><Relationship Id="rId7" Type="http://schemas.openxmlformats.org/officeDocument/2006/relationships/image" Target="../media/image44.png"/><Relationship Id="rId6" Type="http://schemas.openxmlformats.org/officeDocument/2006/relationships/hyperlink" Target="http://www.chinaaiworld.cn/" TargetMode="External"/><Relationship Id="rId5" Type="http://schemas.openxmlformats.org/officeDocument/2006/relationships/image" Target="../media/image43.png"/><Relationship Id="rId4" Type="http://schemas.openxmlformats.org/officeDocument/2006/relationships/hyperlink" Target="http://www.chinacloud.cn/" TargetMode="External"/><Relationship Id="rId3" Type="http://schemas.openxmlformats.org/officeDocument/2006/relationships/image" Target="../media/image42.png"/><Relationship Id="rId29" Type="http://schemas.openxmlformats.org/officeDocument/2006/relationships/slideLayout" Target="../slideLayouts/slideLayout2.xml"/><Relationship Id="rId28" Type="http://schemas.openxmlformats.org/officeDocument/2006/relationships/image" Target="../media/image57.png"/><Relationship Id="rId27" Type="http://schemas.openxmlformats.org/officeDocument/2006/relationships/image" Target="../media/image56.png"/><Relationship Id="rId26" Type="http://schemas.openxmlformats.org/officeDocument/2006/relationships/image" Target="../media/image55.jpeg"/><Relationship Id="rId25" Type="http://schemas.openxmlformats.org/officeDocument/2006/relationships/image" Target="../media/image54.jpeg"/><Relationship Id="rId24" Type="http://schemas.openxmlformats.org/officeDocument/2006/relationships/image" Target="../media/image53.png"/><Relationship Id="rId23" Type="http://schemas.openxmlformats.org/officeDocument/2006/relationships/hyperlink" Target="http://www.envicloud.cn/" TargetMode="External"/><Relationship Id="rId22" Type="http://schemas.openxmlformats.org/officeDocument/2006/relationships/image" Target="../media/image52.png"/><Relationship Id="rId21" Type="http://schemas.openxmlformats.org/officeDocument/2006/relationships/image" Target="../media/image51.png"/><Relationship Id="rId20" Type="http://schemas.openxmlformats.org/officeDocument/2006/relationships/hyperlink" Target="http://www.smartcitychina.cn/" TargetMode="External"/><Relationship Id="rId2" Type="http://schemas.openxmlformats.org/officeDocument/2006/relationships/hyperlink" Target="http://www.chinaznyj.com/" TargetMode="External"/><Relationship Id="rId19" Type="http://schemas.openxmlformats.org/officeDocument/2006/relationships/image" Target="../media/image50.png"/><Relationship Id="rId18" Type="http://schemas.openxmlformats.org/officeDocument/2006/relationships/hyperlink" Target="http://www.netofthings.cn/" TargetMode="External"/><Relationship Id="rId17" Type="http://schemas.openxmlformats.org/officeDocument/2006/relationships/image" Target="../media/image49.png"/><Relationship Id="rId16" Type="http://schemas.openxmlformats.org/officeDocument/2006/relationships/hyperlink" Target="http://www.thebigdata.cn/" TargetMode="External"/><Relationship Id="rId15" Type="http://schemas.openxmlformats.org/officeDocument/2006/relationships/image" Target="../media/image48.png"/><Relationship Id="rId14" Type="http://schemas.openxmlformats.org/officeDocument/2006/relationships/hyperlink" Target="http://www.worldstor.cn/" TargetMode="External"/><Relationship Id="rId13" Type="http://schemas.openxmlformats.org/officeDocument/2006/relationships/image" Target="../media/image47.png"/><Relationship Id="rId12" Type="http://schemas.openxmlformats.org/officeDocument/2006/relationships/hyperlink" Target="http://www.pm25.org.cn/" TargetMode="External"/><Relationship Id="rId11" Type="http://schemas.openxmlformats.org/officeDocument/2006/relationships/image" Target="../media/image46.png"/><Relationship Id="rId10" Type="http://schemas.openxmlformats.org/officeDocument/2006/relationships/hyperlink" Target="http://www.dlworld.cn/" TargetMode="External"/><Relationship Id="rId1" Type="http://schemas.openxmlformats.org/officeDocument/2006/relationships/hyperlink" Target="http://www.wanwuyun.com/" TargetMode="Externa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8.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descr="timgE8ADISUU.jpg"/>
          <p:cNvPicPr>
            <a:picLocks noChangeAspect="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Lst>
          </a:blip>
          <a:stretch>
            <a:fillRect/>
          </a:stretch>
        </p:blipFill>
        <p:spPr>
          <a:xfrm>
            <a:off x="3435350" y="6337300"/>
            <a:ext cx="2400300" cy="520700"/>
          </a:xfrm>
          <a:prstGeom prst="rect">
            <a:avLst/>
          </a:prstGeom>
        </p:spPr>
      </p:pic>
      <p:pic>
        <p:nvPicPr>
          <p:cNvPr id="5" name="图片 4"/>
          <p:cNvPicPr>
            <a:picLocks noChangeAspect="1"/>
          </p:cNvPicPr>
          <p:nvPr/>
        </p:nvPicPr>
        <p:blipFill>
          <a:blip r:embed="rId3"/>
          <a:stretch>
            <a:fillRect/>
          </a:stretch>
        </p:blipFill>
        <p:spPr>
          <a:xfrm>
            <a:off x="1459352" y="3240900"/>
            <a:ext cx="6529967" cy="3083430"/>
          </a:xfrm>
          <a:prstGeom prst="rect">
            <a:avLst/>
          </a:prstGeom>
        </p:spPr>
      </p:pic>
      <p:sp>
        <p:nvSpPr>
          <p:cNvPr id="20" name="矩形 19"/>
          <p:cNvSpPr/>
          <p:nvPr/>
        </p:nvSpPr>
        <p:spPr>
          <a:xfrm>
            <a:off x="1719234" y="2028909"/>
            <a:ext cx="6270085" cy="1191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a:off x="1459348" y="2028910"/>
            <a:ext cx="259886" cy="119902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2" name="TextBox 6"/>
          <p:cNvSpPr txBox="1"/>
          <p:nvPr/>
        </p:nvSpPr>
        <p:spPr>
          <a:xfrm>
            <a:off x="1719235" y="2476495"/>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王朝霞 　主编　   　                     施建强  杨慧娟  陈建彪    副主编</a:t>
            </a:r>
            <a:endParaRPr lang="zh-CN" altLang="en-US" sz="1600" dirty="0">
              <a:solidFill>
                <a:schemeClr val="tx1">
                  <a:lumMod val="75000"/>
                  <a:lumOff val="25000"/>
                </a:schemeClr>
              </a:solidFill>
            </a:endParaRPr>
          </a:p>
        </p:txBody>
      </p:sp>
      <p:sp>
        <p:nvSpPr>
          <p:cNvPr id="23" name="Freeform 25"/>
          <p:cNvSpPr>
            <a:spLocks noEditPoints="1"/>
          </p:cNvSpPr>
          <p:nvPr/>
        </p:nvSpPr>
        <p:spPr bwMode="auto">
          <a:xfrm>
            <a:off x="2542000"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5"/>
          <p:cNvSpPr>
            <a:spLocks noEditPoints="1"/>
          </p:cNvSpPr>
          <p:nvPr/>
        </p:nvSpPr>
        <p:spPr bwMode="auto">
          <a:xfrm>
            <a:off x="7082986"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TextBox 2"/>
          <p:cNvSpPr txBox="1"/>
          <p:nvPr/>
        </p:nvSpPr>
        <p:spPr>
          <a:xfrm rot="16200000">
            <a:off x="6593953" y="475572"/>
            <a:ext cx="923330" cy="1450817"/>
          </a:xfrm>
          <a:prstGeom prst="rect">
            <a:avLst/>
          </a:prstGeom>
          <a:noFill/>
        </p:spPr>
        <p:txBody>
          <a:bodyPr vert="eaVert" wrap="square" rtlCol="0">
            <a:spAutoFit/>
          </a:bodyPr>
          <a:lstStyle/>
          <a:p>
            <a:r>
              <a:rPr lang="en-US" altLang="zh-CN" sz="2400" b="1" dirty="0">
                <a:solidFill>
                  <a:srgbClr val="000066"/>
                </a:solidFill>
              </a:rPr>
              <a:t>DATA MINING</a:t>
            </a:r>
            <a:endParaRPr lang="zh-CN" altLang="en-US" sz="2400" b="1" dirty="0">
              <a:solidFill>
                <a:srgbClr val="000066"/>
              </a:solidFill>
            </a:endParaRPr>
          </a:p>
        </p:txBody>
      </p:sp>
      <p:sp>
        <p:nvSpPr>
          <p:cNvPr id="26" name="TextBox 6"/>
          <p:cNvSpPr txBox="1"/>
          <p:nvPr/>
        </p:nvSpPr>
        <p:spPr>
          <a:xfrm>
            <a:off x="1719234" y="2861795"/>
            <a:ext cx="6423739" cy="338554"/>
          </a:xfrm>
          <a:prstGeom prst="rect">
            <a:avLst/>
          </a:prstGeom>
          <a:noFill/>
        </p:spPr>
        <p:txBody>
          <a:bodyPr wrap="square" rtlCol="0">
            <a:spAutoFit/>
          </a:bodyPr>
          <a:lstStyle/>
          <a:p>
            <a:r>
              <a:rPr lang="zh-CN" altLang="en-US" sz="1600" dirty="0">
                <a:solidFill>
                  <a:schemeClr val="tx1">
                    <a:lumMod val="75000"/>
                    <a:lumOff val="25000"/>
                  </a:schemeClr>
                </a:solidFill>
              </a:rPr>
              <a:t>曹  洁  宁亚辉  王伟嘉  袁晓东  张卫明     编者（按姓氏首字母排序）  </a:t>
            </a:r>
            <a:endParaRPr lang="zh-CN" altLang="en-US" sz="1600" dirty="0">
              <a:solidFill>
                <a:schemeClr val="tx1">
                  <a:lumMod val="75000"/>
                  <a:lumOff val="25000"/>
                </a:schemeClr>
              </a:solidFill>
            </a:endParaRPr>
          </a:p>
        </p:txBody>
      </p:sp>
      <p:sp>
        <p:nvSpPr>
          <p:cNvPr id="27" name="Freeform 25"/>
          <p:cNvSpPr>
            <a:spLocks noEditPoints="1"/>
          </p:cNvSpPr>
          <p:nvPr/>
        </p:nvSpPr>
        <p:spPr bwMode="auto">
          <a:xfrm>
            <a:off x="5394951" y="2966277"/>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TextBox 6"/>
          <p:cNvSpPr txBox="1"/>
          <p:nvPr/>
        </p:nvSpPr>
        <p:spPr>
          <a:xfrm>
            <a:off x="1719235" y="2110231"/>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刘  鹏</a:t>
            </a:r>
            <a:r>
              <a:rPr lang="en-US" altLang="zh-CN" sz="1600" dirty="0">
                <a:solidFill>
                  <a:schemeClr val="tx1">
                    <a:lumMod val="75000"/>
                    <a:lumOff val="25000"/>
                  </a:schemeClr>
                </a:solidFill>
              </a:rPr>
              <a:t>     </a:t>
            </a:r>
            <a:r>
              <a:rPr lang="zh-CN" altLang="en-US" sz="1600" dirty="0">
                <a:solidFill>
                  <a:schemeClr val="tx1">
                    <a:lumMod val="75000"/>
                    <a:lumOff val="25000"/>
                  </a:schemeClr>
                </a:solidFill>
              </a:rPr>
              <a:t>张  燕 　   总主编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459643" y="222943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矩形 29"/>
          <p:cNvSpPr/>
          <p:nvPr/>
        </p:nvSpPr>
        <p:spPr>
          <a:xfrm>
            <a:off x="1367492" y="500612"/>
            <a:ext cx="5028201" cy="1323439"/>
          </a:xfrm>
          <a:prstGeom prst="rect">
            <a:avLst/>
          </a:prstGeom>
          <a:effectLst/>
        </p:spPr>
        <p:txBody>
          <a:bodyPr wrap="square">
            <a:spAutoFit/>
          </a:bodyPr>
          <a:lstStyle/>
          <a:p>
            <a:pPr algn="ctr">
              <a:defRPr/>
            </a:pPr>
            <a:r>
              <a:rPr lang="zh-CN" altLang="en-US" sz="8000" b="1" spc="300" dirty="0">
                <a:ln w="11430"/>
                <a:solidFill>
                  <a:srgbClr val="000066"/>
                </a:solidFill>
                <a:latin typeface="微软雅黑" panose="020B0503020204020204" pitchFamily="34" charset="-122"/>
                <a:ea typeface="微软雅黑" panose="020B0503020204020204" pitchFamily="34" charset="-122"/>
              </a:rPr>
              <a:t>数据挖掘</a:t>
            </a:r>
            <a:endParaRPr lang="en-US" altLang="zh-CN" sz="8000" b="1" spc="300" dirty="0">
              <a:ln w="11430"/>
              <a:solidFill>
                <a:srgbClr val="00006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830997"/>
          </a:xfrm>
          <a:prstGeom prst="rect">
            <a:avLst/>
          </a:prstGeom>
        </p:spPr>
        <p:txBody>
          <a:bodyPr wrap="square">
            <a:spAutoFit/>
          </a:bodyPr>
          <a:lstStyle/>
          <a:p>
            <a:pPr marL="285750" indent="-285750">
              <a:buFont typeface="Arial" panose="020B0604020202020204" pitchFamily="34" charset="0"/>
              <a:buChar char="•"/>
            </a:pPr>
            <a:r>
              <a:rPr lang="en-US" altLang="zh-CN" sz="1600" dirty="0"/>
              <a:t>1999</a:t>
            </a:r>
            <a:r>
              <a:rPr lang="zh-CN" altLang="en-US" sz="1600" dirty="0"/>
              <a:t>年，欧盟创建了跨行业的数据挖掘标准流程</a:t>
            </a:r>
            <a:r>
              <a:rPr lang="en-US" altLang="zh-CN" sz="1600" dirty="0"/>
              <a:t>CRISP-DM</a:t>
            </a:r>
            <a:r>
              <a:rPr lang="zh-CN" altLang="en-US" sz="1600" dirty="0"/>
              <a:t>，提供了一个数据挖掘生命周期的全面评述，包括业务理解、数据理解及收集、数据准备、数据建模、模型评估与部署六个阶段。</a:t>
            </a:r>
            <a:endParaRPr lang="en-US" altLang="zh-CN" dirty="0"/>
          </a:p>
        </p:txBody>
      </p:sp>
      <p:sp>
        <p:nvSpPr>
          <p:cNvPr id="82" name="矩形 81"/>
          <p:cNvSpPr/>
          <p:nvPr/>
        </p:nvSpPr>
        <p:spPr>
          <a:xfrm>
            <a:off x="259814" y="874479"/>
            <a:ext cx="2385589" cy="369332"/>
          </a:xfrm>
          <a:prstGeom prst="rect">
            <a:avLst/>
          </a:prstGeom>
        </p:spPr>
        <p:txBody>
          <a:bodyPr wrap="none">
            <a:spAutoFit/>
          </a:bodyPr>
          <a:lstStyle/>
          <a:p>
            <a:r>
              <a:rPr lang="en-US" altLang="zh-CN" dirty="0"/>
              <a:t>1.1.4 </a:t>
            </a:r>
            <a:r>
              <a:rPr lang="zh-CN" altLang="en-US" dirty="0"/>
              <a:t>数据挖掘的过程</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1.1</a:t>
            </a:r>
            <a:r>
              <a:rPr lang="zh-CN" altLang="en-US" sz="2100" b="1" spc="225" dirty="0">
                <a:solidFill>
                  <a:prstClr val="white"/>
                </a:solidFill>
              </a:rPr>
              <a:t>数据挖掘基本概念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740" y="2257844"/>
            <a:ext cx="3962896" cy="3732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41834" y="2657795"/>
            <a:ext cx="5693399" cy="426279"/>
            <a:chOff x="1807265" y="3866296"/>
            <a:chExt cx="5693399" cy="426279"/>
          </a:xfrm>
          <a:solidFill>
            <a:srgbClr val="00006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4230645"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1.2</a:t>
              </a:r>
              <a:r>
                <a:rPr lang="zh-CN" altLang="en-US" sz="2100" spc="225" dirty="0">
                  <a:solidFill>
                    <a:schemeClr val="bg1"/>
                  </a:solidFill>
                  <a:latin typeface="微软雅黑" panose="020B0503020204020204" pitchFamily="34" charset="-122"/>
                  <a:ea typeface="微软雅黑" panose="020B0503020204020204" pitchFamily="34" charset="-122"/>
                </a:rPr>
                <a:t>　数据挖掘起源及发展历史</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843906" y="1169836"/>
              <a:ext cx="1114119" cy="523220"/>
            </a:xfrm>
            <a:prstGeom prst="rect">
              <a:avLst/>
            </a:prstGeom>
            <a:grpFill/>
          </p:spPr>
          <p:txBody>
            <a:bodyPr wrap="none" rtlCol="0">
              <a:spAutoFit/>
            </a:bodyPr>
            <a:lstStyle/>
            <a:p>
              <a:pPr algn="ctr"/>
              <a:r>
                <a:rPr lang="zh-CN" altLang="en-US" sz="2800" dirty="0">
                  <a:solidFill>
                    <a:schemeClr val="accent4"/>
                  </a:solidFill>
                </a:rPr>
                <a:t>第一章　绪论</a:t>
              </a:r>
              <a:endParaRPr lang="zh-CN" altLang="en-US" sz="2800" dirty="0">
                <a:solidFill>
                  <a:schemeClr val="accent4"/>
                </a:solidFill>
              </a:endParaRPr>
            </a:p>
          </p:txBody>
        </p:sp>
      </p:grpSp>
      <p:grpSp>
        <p:nvGrpSpPr>
          <p:cNvPr id="57" name="组合 56"/>
          <p:cNvGrpSpPr/>
          <p:nvPr/>
        </p:nvGrpSpPr>
        <p:grpSpPr>
          <a:xfrm>
            <a:off x="1729134" y="20315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3336170"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1.1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数据挖掘基本概念</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3336170"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1.3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数据挖掘常用工具</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44272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2739853"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1.4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数据挖掘应用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544318" y="4989797"/>
            <a:ext cx="7915326" cy="830997"/>
          </a:xfrm>
          <a:prstGeom prst="rect">
            <a:avLst/>
          </a:prstGeom>
        </p:spPr>
        <p:txBody>
          <a:bodyPr wrap="square">
            <a:spAutoFit/>
          </a:bodyPr>
          <a:lstStyle/>
          <a:p>
            <a:pPr indent="457200"/>
            <a:r>
              <a:rPr lang="zh-CN" altLang="en-US" sz="1600" dirty="0"/>
              <a:t>之后每年召开一次这样的会议，经过十几年的努力，数据挖掘技术的研究已经取得了丰硕的成果。美国麻省理工学院在</a:t>
            </a:r>
            <a:r>
              <a:rPr lang="en-US" sz="1600" dirty="0"/>
              <a:t>2001</a:t>
            </a:r>
            <a:r>
              <a:rPr lang="zh-CN" altLang="en-US" sz="1600" dirty="0"/>
              <a:t>年</a:t>
            </a:r>
            <a:r>
              <a:rPr lang="en-US" sz="1600" dirty="0"/>
              <a:t>1</a:t>
            </a:r>
            <a:r>
              <a:rPr lang="zh-CN" altLang="en-US" sz="1600" dirty="0"/>
              <a:t>月份的</a:t>
            </a:r>
            <a:r>
              <a:rPr lang="en-US" altLang="zh-CN" sz="1600" dirty="0"/>
              <a:t>《</a:t>
            </a:r>
            <a:r>
              <a:rPr lang="zh-CN" altLang="en-US" sz="1600" dirty="0"/>
              <a:t>科技评论</a:t>
            </a:r>
            <a:r>
              <a:rPr lang="en-US" altLang="zh-CN" sz="1600" dirty="0"/>
              <a:t>》</a:t>
            </a:r>
            <a:r>
              <a:rPr lang="zh-CN" altLang="en-US" sz="1600" dirty="0"/>
              <a:t>提出数据挖掘将是未来</a:t>
            </a:r>
            <a:r>
              <a:rPr lang="en-US" sz="1600" dirty="0"/>
              <a:t>5</a:t>
            </a:r>
            <a:r>
              <a:rPr lang="zh-CN" altLang="en-US" sz="1600" dirty="0"/>
              <a:t>年对人类产生重大影响的</a:t>
            </a:r>
            <a:r>
              <a:rPr lang="en-US" sz="1600" dirty="0"/>
              <a:t>10</a:t>
            </a:r>
            <a:r>
              <a:rPr lang="zh-CN" altLang="en-US" sz="1600" dirty="0"/>
              <a:t>大新兴技术之一。</a:t>
            </a:r>
            <a:endParaRPr lang="zh-CN" altLang="en-US" sz="1600" dirty="0"/>
          </a:p>
        </p:txBody>
      </p:sp>
      <p:sp>
        <p:nvSpPr>
          <p:cNvPr id="82" name="矩形 81"/>
          <p:cNvSpPr/>
          <p:nvPr/>
        </p:nvSpPr>
        <p:spPr>
          <a:xfrm>
            <a:off x="191423" y="716845"/>
            <a:ext cx="2210862" cy="369332"/>
          </a:xfrm>
          <a:prstGeom prst="rect">
            <a:avLst/>
          </a:prstGeom>
        </p:spPr>
        <p:txBody>
          <a:bodyPr wrap="none">
            <a:spAutoFit/>
          </a:bodyPr>
          <a:lstStyle/>
          <a:p>
            <a:r>
              <a:rPr lang="en-US" altLang="zh-CN" dirty="0"/>
              <a:t>   1 </a:t>
            </a:r>
            <a:r>
              <a:rPr lang="zh-CN" altLang="en-US" dirty="0"/>
              <a:t>数据挖掘的起源</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5172" y="0"/>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3885679" cy="323165"/>
          </a:xfrm>
          <a:prstGeom prst="rect">
            <a:avLst/>
          </a:prstGeom>
          <a:noFill/>
        </p:spPr>
        <p:txBody>
          <a:bodyPr wrap="none" lIns="0" tIns="0" rIns="0" bIns="0" rtlCol="0">
            <a:spAutoFit/>
          </a:bodyPr>
          <a:lstStyle/>
          <a:p>
            <a:r>
              <a:rPr lang="en-US" altLang="zh-CN" sz="2100" b="1" spc="225" dirty="0">
                <a:solidFill>
                  <a:prstClr val="white"/>
                </a:solidFill>
              </a:rPr>
              <a:t>1.2 </a:t>
            </a:r>
            <a:r>
              <a:rPr lang="zh-CN" altLang="en-US" sz="2100" b="1" spc="225" dirty="0">
                <a:solidFill>
                  <a:prstClr val="white"/>
                </a:solidFill>
              </a:rPr>
              <a:t>数据挖掘起源及发展历史</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graphicFrame>
        <p:nvGraphicFramePr>
          <p:cNvPr id="3" name="Diagram 2"/>
          <p:cNvGraphicFramePr/>
          <p:nvPr/>
        </p:nvGraphicFramePr>
        <p:xfrm>
          <a:off x="1045029" y="1191559"/>
          <a:ext cx="7759337" cy="3745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74662" y="1662810"/>
            <a:ext cx="7915326" cy="2062103"/>
          </a:xfrm>
          <a:prstGeom prst="rect">
            <a:avLst/>
          </a:prstGeom>
        </p:spPr>
        <p:txBody>
          <a:bodyPr wrap="square">
            <a:spAutoFit/>
          </a:bodyPr>
          <a:lstStyle/>
          <a:p>
            <a:pPr indent="457200"/>
            <a:r>
              <a:rPr lang="zh-CN" altLang="en-US" sz="1600" dirty="0"/>
              <a:t>网站的数据挖掘</a:t>
            </a:r>
            <a:r>
              <a:rPr lang="en-US" sz="1600" dirty="0"/>
              <a:t>(Web Site Data Mining)</a:t>
            </a:r>
            <a:r>
              <a:rPr lang="zh-CN" altLang="en-US" sz="1600" dirty="0"/>
              <a:t> 就是从网站的各类数据中得到有价值的信息。</a:t>
            </a:r>
            <a:endParaRPr lang="zh-CN" altLang="en-US" sz="1600" dirty="0"/>
          </a:p>
          <a:p>
            <a:pPr indent="457200"/>
            <a:r>
              <a:rPr lang="zh-CN" altLang="en-US" sz="1600" dirty="0"/>
              <a:t>生物信息或基因</a:t>
            </a:r>
            <a:r>
              <a:rPr lang="en-US" sz="1600" dirty="0"/>
              <a:t>(Bioinformatics/Genomics)</a:t>
            </a:r>
            <a:r>
              <a:rPr lang="zh-CN" altLang="en-US" sz="1600" dirty="0"/>
              <a:t> 对人类生存发展有着非常重要的意义，基因的组合千变万化</a:t>
            </a:r>
            <a:r>
              <a:rPr lang="en-US" sz="1600" dirty="0"/>
              <a:t>, </a:t>
            </a:r>
            <a:r>
              <a:rPr lang="zh-CN" altLang="en-US" sz="1600" dirty="0"/>
              <a:t>能否找出病人的基因和正常人的基因的不同之处，进而对其加以改变，这就需要数据挖掘技术的支持。</a:t>
            </a:r>
            <a:endParaRPr lang="en-US" altLang="zh-CN" sz="1600" dirty="0"/>
          </a:p>
          <a:p>
            <a:pPr indent="457200"/>
            <a:r>
              <a:rPr lang="zh-CN" altLang="en-US" sz="1600" dirty="0"/>
              <a:t>为了提高系统的决策支持能力，像</a:t>
            </a:r>
            <a:r>
              <a:rPr lang="en-US" sz="1600" dirty="0"/>
              <a:t>ERP</a:t>
            </a:r>
            <a:r>
              <a:rPr lang="zh-CN" altLang="en-US" sz="1600" dirty="0"/>
              <a:t>、</a:t>
            </a:r>
            <a:r>
              <a:rPr lang="en-US" sz="1600" dirty="0"/>
              <a:t>SCM</a:t>
            </a:r>
            <a:r>
              <a:rPr lang="zh-CN" altLang="en-US" sz="1600" dirty="0"/>
              <a:t>、</a:t>
            </a:r>
            <a:r>
              <a:rPr lang="en-US" sz="1600" dirty="0"/>
              <a:t>HR</a:t>
            </a:r>
            <a:r>
              <a:rPr lang="zh-CN" altLang="en-US" sz="1600" dirty="0"/>
              <a:t>等一些应用系统也逐渐与数据挖掘集成起来。多种理论与方法的合理整合是大多数研究者采用的有效技术。</a:t>
            </a:r>
            <a:endParaRPr lang="zh-CN" altLang="en-US" sz="1600" dirty="0"/>
          </a:p>
          <a:p>
            <a:pPr indent="457200"/>
            <a:endParaRPr lang="zh-CN" altLang="zh-CN" sz="1600" dirty="0"/>
          </a:p>
        </p:txBody>
      </p:sp>
      <p:sp>
        <p:nvSpPr>
          <p:cNvPr id="82" name="矩形 81"/>
          <p:cNvSpPr/>
          <p:nvPr/>
        </p:nvSpPr>
        <p:spPr>
          <a:xfrm>
            <a:off x="602714" y="950679"/>
            <a:ext cx="2465740" cy="369332"/>
          </a:xfrm>
          <a:prstGeom prst="rect">
            <a:avLst/>
          </a:prstGeom>
        </p:spPr>
        <p:txBody>
          <a:bodyPr wrap="none">
            <a:spAutoFit/>
          </a:bodyPr>
          <a:lstStyle/>
          <a:p>
            <a:r>
              <a:rPr lang="en-US" altLang="zh-CN" dirty="0"/>
              <a:t>2 </a:t>
            </a:r>
            <a:r>
              <a:rPr lang="zh-CN" altLang="en-US" dirty="0"/>
              <a:t>数据挖掘的研究热点</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3" name="组合 82"/>
          <p:cNvGrpSpPr/>
          <p:nvPr/>
        </p:nvGrpSpPr>
        <p:grpSpPr>
          <a:xfrm>
            <a:off x="-5172" y="0"/>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3885679" cy="323165"/>
          </a:xfrm>
          <a:prstGeom prst="rect">
            <a:avLst/>
          </a:prstGeom>
          <a:noFill/>
        </p:spPr>
        <p:txBody>
          <a:bodyPr wrap="none" lIns="0" tIns="0" rIns="0" bIns="0" rtlCol="0">
            <a:spAutoFit/>
          </a:bodyPr>
          <a:lstStyle/>
          <a:p>
            <a:r>
              <a:rPr lang="en-US" altLang="zh-CN" sz="2100" b="1" spc="225" dirty="0">
                <a:solidFill>
                  <a:prstClr val="white"/>
                </a:solidFill>
              </a:rPr>
              <a:t>1.2 </a:t>
            </a:r>
            <a:r>
              <a:rPr lang="zh-CN" altLang="en-US" sz="2100" b="1" spc="225" dirty="0">
                <a:solidFill>
                  <a:prstClr val="white"/>
                </a:solidFill>
              </a:rPr>
              <a:t>数据挖掘起源及发展历史</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484162" y="1408810"/>
            <a:ext cx="7915326" cy="2554545"/>
          </a:xfrm>
          <a:prstGeom prst="rect">
            <a:avLst/>
          </a:prstGeom>
        </p:spPr>
        <p:txBody>
          <a:bodyPr wrap="square">
            <a:spAutoFit/>
          </a:bodyPr>
          <a:lstStyle/>
          <a:p>
            <a:pPr indent="457200"/>
            <a:r>
              <a:rPr lang="zh-CN" altLang="en-US" sz="1600" dirty="0"/>
              <a:t>随着物联网、云计算和大数据时代的来临，在大数据背景下数据挖掘要面临的挑战，主要表现在以下几个方面：</a:t>
            </a:r>
            <a:endParaRPr lang="en-US" altLang="zh-CN" sz="1600" dirty="0"/>
          </a:p>
          <a:p>
            <a:pPr indent="457200"/>
            <a:endParaRPr lang="en-US" altLang="zh-CN" sz="1600" dirty="0"/>
          </a:p>
          <a:p>
            <a:pPr indent="457200">
              <a:buFont typeface="Wingdings" panose="05000000000000000000" pitchFamily="2" charset="2"/>
              <a:buChar char="l"/>
            </a:pPr>
            <a:r>
              <a:rPr lang="zh-CN" altLang="en-US" sz="1600" dirty="0"/>
              <a:t>数据挖掘分析模型的重构：在大数据的背景下要以低成本和可扩展的方式处理大数据，这就需要对整个</a:t>
            </a:r>
            <a:r>
              <a:rPr lang="en-US" sz="1600" dirty="0"/>
              <a:t>IT</a:t>
            </a:r>
            <a:r>
              <a:rPr lang="zh-CN" altLang="en-US" sz="1600" dirty="0"/>
              <a:t>架构进行重构，开发先进的软件平台和算法。</a:t>
            </a:r>
            <a:endParaRPr lang="zh-CN" altLang="en-US" sz="1600" dirty="0"/>
          </a:p>
          <a:p>
            <a:pPr indent="457200">
              <a:buFont typeface="Wingdings" panose="05000000000000000000" pitchFamily="2" charset="2"/>
              <a:buChar char="l"/>
            </a:pPr>
            <a:r>
              <a:rPr lang="zh-CN" altLang="en-US" sz="1600" dirty="0"/>
              <a:t>清洗粒度大小不易把握：由于普适终端的所处地理位置的复杂性，使得产生的数据具有很多噪声。</a:t>
            </a:r>
            <a:endParaRPr lang="zh-CN" altLang="en-US" sz="1600" dirty="0"/>
          </a:p>
          <a:p>
            <a:pPr indent="457200">
              <a:buFont typeface="Wingdings" panose="05000000000000000000" pitchFamily="2" charset="2"/>
              <a:buChar char="l"/>
            </a:pPr>
            <a:r>
              <a:rPr lang="zh-CN" altLang="en-US" sz="1600" dirty="0"/>
              <a:t>数据开放与隐私的权衡：互联网的交互性，使得人们在不同位置产生的数据足迹得到积累和关联，从而增加了隐私暴露的概率，且这种隐性的数据暴露往往是无法控制和预知的。</a:t>
            </a:r>
            <a:endParaRPr lang="zh-CN" altLang="zh-CN" sz="1600" dirty="0"/>
          </a:p>
        </p:txBody>
      </p:sp>
      <p:sp>
        <p:nvSpPr>
          <p:cNvPr id="82" name="矩形 81"/>
          <p:cNvSpPr/>
          <p:nvPr/>
        </p:nvSpPr>
        <p:spPr>
          <a:xfrm>
            <a:off x="488414" y="874479"/>
            <a:ext cx="2765501" cy="369332"/>
          </a:xfrm>
          <a:prstGeom prst="rect">
            <a:avLst/>
          </a:prstGeom>
        </p:spPr>
        <p:txBody>
          <a:bodyPr wrap="none">
            <a:spAutoFit/>
          </a:bodyPr>
          <a:lstStyle/>
          <a:p>
            <a:r>
              <a:rPr lang="en-US" altLang="zh-CN" dirty="0"/>
              <a:t>3  </a:t>
            </a:r>
            <a:r>
              <a:rPr lang="zh-CN" altLang="en-US" dirty="0"/>
              <a:t>数据挖掘面临的新挑战</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a:solidFill>
                  <a:schemeClr val="bg1">
                    <a:lumMod val="50000"/>
                  </a:schemeClr>
                </a:solidFill>
                <a:latin typeface="+mn-lt"/>
              </a:rPr>
              <a:t>43</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3" name="组合 82"/>
          <p:cNvGrpSpPr/>
          <p:nvPr/>
        </p:nvGrpSpPr>
        <p:grpSpPr>
          <a:xfrm>
            <a:off x="-5172" y="0"/>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3885679" cy="323165"/>
          </a:xfrm>
          <a:prstGeom prst="rect">
            <a:avLst/>
          </a:prstGeom>
          <a:noFill/>
        </p:spPr>
        <p:txBody>
          <a:bodyPr wrap="none" lIns="0" tIns="0" rIns="0" bIns="0" rtlCol="0">
            <a:spAutoFit/>
          </a:bodyPr>
          <a:lstStyle/>
          <a:p>
            <a:r>
              <a:rPr lang="en-US" altLang="zh-CN" sz="2100" b="1" spc="225" dirty="0">
                <a:solidFill>
                  <a:prstClr val="white"/>
                </a:solidFill>
              </a:rPr>
              <a:t>1.2 </a:t>
            </a:r>
            <a:r>
              <a:rPr lang="zh-CN" altLang="en-US" sz="2100" b="1" spc="225" dirty="0">
                <a:solidFill>
                  <a:prstClr val="white"/>
                </a:solidFill>
              </a:rPr>
              <a:t>数据挖掘起源及发展历史</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sp>
        <p:nvSpPr>
          <p:cNvPr id="45" name="矩形 44"/>
          <p:cNvSpPr/>
          <p:nvPr/>
        </p:nvSpPr>
        <p:spPr>
          <a:xfrm>
            <a:off x="-113"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484162" y="1408810"/>
            <a:ext cx="7915326" cy="3046988"/>
          </a:xfrm>
          <a:prstGeom prst="rect">
            <a:avLst/>
          </a:prstGeom>
        </p:spPr>
        <p:txBody>
          <a:bodyPr wrap="square">
            <a:spAutoFit/>
          </a:bodyPr>
          <a:lstStyle/>
          <a:p>
            <a:pPr>
              <a:buFont typeface="Wingdings" panose="05000000000000000000" pitchFamily="2" charset="2"/>
              <a:buChar char="l"/>
            </a:pPr>
            <a:r>
              <a:rPr lang="zh-CN" altLang="en-US" sz="1600" dirty="0"/>
              <a:t>数据挖掘语言的标准化描述：标准的数据挖掘语言将有助于数据挖掘的系统化开发。改进多个数据挖掘系统和功能间的互操作，促进其在企业和社会中的使用。</a:t>
            </a:r>
            <a:endParaRPr lang="zh-CN" altLang="en-US" sz="1600" dirty="0"/>
          </a:p>
          <a:p>
            <a:pPr>
              <a:buFont typeface="Wingdings" panose="05000000000000000000" pitchFamily="2" charset="2"/>
              <a:buChar char="l"/>
            </a:pPr>
            <a:r>
              <a:rPr lang="zh-CN" altLang="en-US" sz="1600" dirty="0"/>
              <a:t>数据挖掘过程的可视化方法：可视化要求已经成为数据挖掘系统中必不可少的技术。可以在发现知识的过程中进行很好的人机交互。</a:t>
            </a:r>
            <a:endParaRPr lang="zh-CN" altLang="en-US" sz="1600" dirty="0"/>
          </a:p>
          <a:p>
            <a:pPr>
              <a:buFont typeface="Wingdings" panose="05000000000000000000" pitchFamily="2" charset="2"/>
              <a:buChar char="l"/>
            </a:pPr>
            <a:r>
              <a:rPr lang="zh-CN" altLang="en-US" sz="1600" dirty="0"/>
              <a:t>与特定数据存储类型的适应问题：根据不同的数据存储类型的特点</a:t>
            </a:r>
            <a:r>
              <a:rPr lang="en-US" sz="1600" dirty="0"/>
              <a:t>, </a:t>
            </a:r>
            <a:r>
              <a:rPr lang="zh-CN" altLang="en-US" sz="1600" dirty="0"/>
              <a:t>进行针对性的研究是目前流行以及将来一段时间必须面对的问题。</a:t>
            </a:r>
            <a:endParaRPr lang="zh-CN" altLang="en-US" sz="1600" dirty="0"/>
          </a:p>
          <a:p>
            <a:pPr>
              <a:buFont typeface="Wingdings" panose="05000000000000000000" pitchFamily="2" charset="2"/>
              <a:buChar char="l"/>
            </a:pPr>
            <a:r>
              <a:rPr lang="zh-CN" altLang="en-US" sz="1600" dirty="0"/>
              <a:t>网络与分布式环境下的数据挖掘问题：随着</a:t>
            </a:r>
            <a:r>
              <a:rPr lang="en-US" sz="1600" dirty="0"/>
              <a:t>Internet </a:t>
            </a:r>
            <a:r>
              <a:rPr lang="zh-CN" altLang="en-US" sz="1600" dirty="0"/>
              <a:t>的不断发展，网络资源日渐丰富，这就需要分散的技术人员各自独立地处理分离数据库的工作方式应是可协作的。</a:t>
            </a:r>
            <a:endParaRPr lang="zh-CN" altLang="en-US" sz="1600" dirty="0"/>
          </a:p>
          <a:p>
            <a:pPr>
              <a:buFont typeface="Wingdings" panose="05000000000000000000" pitchFamily="2" charset="2"/>
              <a:buChar char="l"/>
            </a:pPr>
            <a:r>
              <a:rPr lang="zh-CN" altLang="en-US" sz="1600" dirty="0"/>
              <a:t>应用的探索：随着数据挖掘的日益普遍</a:t>
            </a:r>
            <a:r>
              <a:rPr lang="en-US" sz="1600" dirty="0"/>
              <a:t>,</a:t>
            </a:r>
            <a:r>
              <a:rPr lang="zh-CN" altLang="en-US" sz="1600" dirty="0"/>
              <a:t>其应用范围也日趋扩大，如生物医学、电信业、零售业等领域。</a:t>
            </a:r>
            <a:endParaRPr lang="zh-CN" altLang="en-US" sz="1600" dirty="0"/>
          </a:p>
          <a:p>
            <a:pPr>
              <a:buFont typeface="Wingdings" panose="05000000000000000000" pitchFamily="2" charset="2"/>
              <a:buChar char="l"/>
            </a:pPr>
            <a:r>
              <a:rPr lang="zh-CN" altLang="en-US" sz="1600" dirty="0"/>
              <a:t>数据挖掘与数据库系统和</a:t>
            </a:r>
            <a:r>
              <a:rPr lang="en-US" sz="1600" dirty="0"/>
              <a:t>Web </a:t>
            </a:r>
            <a:r>
              <a:rPr lang="zh-CN" altLang="en-US" sz="1600" dirty="0"/>
              <a:t>数据库系统的集成：数据库系统和以</a:t>
            </a:r>
            <a:r>
              <a:rPr lang="en-US" sz="1600" dirty="0"/>
              <a:t>Web</a:t>
            </a:r>
            <a:r>
              <a:rPr lang="zh-CN" altLang="en-US" sz="1600" dirty="0"/>
              <a:t>查询接口方式访问数据库资源的</a:t>
            </a:r>
            <a:r>
              <a:rPr lang="en-US" sz="1600" dirty="0"/>
              <a:t>Web</a:t>
            </a:r>
            <a:r>
              <a:rPr lang="zh-CN" altLang="en-US" sz="1600" dirty="0"/>
              <a:t>数据库已经成为信息处理系统的主流。</a:t>
            </a:r>
            <a:endParaRPr lang="zh-CN" altLang="en-US" sz="1600" dirty="0"/>
          </a:p>
        </p:txBody>
      </p:sp>
      <p:sp>
        <p:nvSpPr>
          <p:cNvPr id="82" name="矩形 81"/>
          <p:cNvSpPr/>
          <p:nvPr/>
        </p:nvSpPr>
        <p:spPr>
          <a:xfrm>
            <a:off x="488414" y="874479"/>
            <a:ext cx="2996333" cy="369332"/>
          </a:xfrm>
          <a:prstGeom prst="rect">
            <a:avLst/>
          </a:prstGeom>
        </p:spPr>
        <p:txBody>
          <a:bodyPr wrap="none">
            <a:spAutoFit/>
          </a:bodyPr>
          <a:lstStyle/>
          <a:p>
            <a:r>
              <a:rPr lang="en-US" altLang="zh-CN" dirty="0"/>
              <a:t>4  </a:t>
            </a:r>
            <a:r>
              <a:rPr lang="zh-CN" altLang="en-US" dirty="0"/>
              <a:t>数据挖掘未来的发展趋势</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3" name="组合 82"/>
          <p:cNvGrpSpPr/>
          <p:nvPr/>
        </p:nvGrpSpPr>
        <p:grpSpPr>
          <a:xfrm>
            <a:off x="-5172" y="0"/>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3885679" cy="323165"/>
          </a:xfrm>
          <a:prstGeom prst="rect">
            <a:avLst/>
          </a:prstGeom>
          <a:noFill/>
        </p:spPr>
        <p:txBody>
          <a:bodyPr wrap="none" lIns="0" tIns="0" rIns="0" bIns="0" rtlCol="0">
            <a:spAutoFit/>
          </a:bodyPr>
          <a:lstStyle/>
          <a:p>
            <a:r>
              <a:rPr lang="en-US" altLang="zh-CN" sz="2100" b="1" spc="225" dirty="0">
                <a:solidFill>
                  <a:prstClr val="white"/>
                </a:solidFill>
              </a:rPr>
              <a:t>1.2 </a:t>
            </a:r>
            <a:r>
              <a:rPr lang="zh-CN" altLang="en-US" sz="2100" b="1" spc="225" dirty="0">
                <a:solidFill>
                  <a:prstClr val="white"/>
                </a:solidFill>
              </a:rPr>
              <a:t>数据挖掘起源及发展历史</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3224215"/>
            <a:ext cx="5693399" cy="749445"/>
            <a:chOff x="1807265" y="3866296"/>
            <a:chExt cx="5693399" cy="749445"/>
          </a:xfrm>
          <a:solidFill>
            <a:srgbClr val="00006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3336170" cy="738664"/>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1.3</a:t>
              </a:r>
              <a:r>
                <a:rPr lang="zh-CN" altLang="en-US" sz="2100" spc="225" dirty="0">
                  <a:solidFill>
                    <a:schemeClr val="bg1"/>
                  </a:solidFill>
                  <a:latin typeface="微软雅黑" panose="020B0503020204020204" pitchFamily="34" charset="-122"/>
                  <a:ea typeface="微软雅黑" panose="020B0503020204020204" pitchFamily="34" charset="-122"/>
                </a:rPr>
                <a:t>　数据挖掘常用工具</a:t>
              </a:r>
              <a:endParaRPr lang="zh-CN" altLang="en-US" sz="2100" spc="225" dirty="0">
                <a:solidFill>
                  <a:schemeClr val="bg1"/>
                </a:solidFill>
                <a:latin typeface="微软雅黑" panose="020B0503020204020204" pitchFamily="34" charset="-122"/>
                <a:ea typeface="微软雅黑" panose="020B0503020204020204" pitchFamily="34" charset="-122"/>
              </a:endParaRPr>
            </a:p>
            <a:p>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4014933" y="1169836"/>
              <a:ext cx="1114119" cy="523220"/>
            </a:xfrm>
            <a:prstGeom prst="rect">
              <a:avLst/>
            </a:prstGeom>
            <a:grpFill/>
          </p:spPr>
          <p:txBody>
            <a:bodyPr wrap="none" rtlCol="0">
              <a:spAutoFit/>
            </a:bodyPr>
            <a:lstStyle/>
            <a:p>
              <a:pPr algn="ctr"/>
              <a:r>
                <a:rPr lang="zh-CN" altLang="en-US" sz="2800" dirty="0">
                  <a:solidFill>
                    <a:schemeClr val="accent4"/>
                  </a:solidFill>
                </a:rPr>
                <a:t>第一章　绪论</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4230645"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数据挖掘起源及发展历史</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2055375"/>
            <a:ext cx="5693399" cy="416118"/>
            <a:chOff x="1807265" y="3573413"/>
            <a:chExt cx="5693399" cy="416118"/>
          </a:xfrm>
          <a:solidFill>
            <a:schemeClr val="bg2"/>
          </a:solidFill>
        </p:grpSpPr>
        <p:sp>
          <p:nvSpPr>
            <p:cNvPr id="71" name="圆角矩形 70"/>
            <p:cNvSpPr/>
            <p:nvPr/>
          </p:nvSpPr>
          <p:spPr>
            <a:xfrm>
              <a:off x="1807265" y="357341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574033"/>
              <a:ext cx="3336170"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1.1</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数据挖掘基本概念</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3336170"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1.4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数据挖掘应用场景</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1569660"/>
          </a:xfrm>
          <a:prstGeom prst="rect">
            <a:avLst/>
          </a:prstGeom>
        </p:spPr>
        <p:txBody>
          <a:bodyPr wrap="square">
            <a:spAutoFit/>
          </a:bodyPr>
          <a:lstStyle/>
          <a:p>
            <a:pPr marL="285750" indent="-285750">
              <a:buFont typeface="Arial" panose="020B0604020202020204" pitchFamily="34" charset="0"/>
              <a:buChar char="•"/>
            </a:pPr>
            <a:r>
              <a:rPr lang="zh-CN" altLang="en-US" sz="1600" dirty="0"/>
              <a:t>我们需要借助一些有效的工具进行数据挖掘工作，更轻松地从巨大的数据集中找出关系、集群、模式、分类信息等，借助这类工具可以帮助我们做出最准确的决策，为我们的业务获取更多收益。</a:t>
            </a:r>
            <a:endParaRPr lang="en-US" altLang="zh-CN" sz="1600" dirty="0"/>
          </a:p>
          <a:p>
            <a:pPr marL="285750" indent="-285750">
              <a:buFont typeface="Arial" panose="020B0604020202020204" pitchFamily="34" charset="0"/>
              <a:buChar char="•"/>
            </a:pPr>
            <a:endParaRPr lang="en-US" altLang="zh-CN" sz="1600" dirty="0"/>
          </a:p>
          <a:p>
            <a:pPr marL="285750" indent="-285750">
              <a:buFont typeface="Arial" panose="020B0604020202020204" pitchFamily="34" charset="0"/>
              <a:buChar char="•"/>
            </a:pPr>
            <a:endParaRPr lang="en-US" altLang="zh-CN" sz="1600" dirty="0"/>
          </a:p>
          <a:p>
            <a:pPr marL="285750" indent="-285750">
              <a:buFont typeface="Arial" panose="020B0604020202020204" pitchFamily="34" charset="0"/>
              <a:buChar char="•"/>
            </a:pPr>
            <a:r>
              <a:rPr lang="zh-CN" altLang="en-US" sz="1600" dirty="0"/>
              <a:t>数据挖掘工具分为：商用工具和开源工具</a:t>
            </a:r>
            <a:endParaRPr lang="en-US" altLang="zh-CN" dirty="0"/>
          </a:p>
        </p:txBody>
      </p:sp>
      <p:sp>
        <p:nvSpPr>
          <p:cNvPr id="82" name="矩形 81"/>
          <p:cNvSpPr/>
          <p:nvPr/>
        </p:nvSpPr>
        <p:spPr>
          <a:xfrm>
            <a:off x="259814" y="874479"/>
            <a:ext cx="2020105" cy="369332"/>
          </a:xfrm>
          <a:prstGeom prst="rect">
            <a:avLst/>
          </a:prstGeom>
        </p:spPr>
        <p:txBody>
          <a:bodyPr wrap="none">
            <a:spAutoFit/>
          </a:bodyPr>
          <a:lstStyle/>
          <a:p>
            <a:r>
              <a:rPr lang="en-US" altLang="zh-CN" dirty="0"/>
              <a:t>1.3 </a:t>
            </a:r>
            <a:r>
              <a:rPr lang="zh-CN" altLang="en-US" dirty="0"/>
              <a:t>数据挖掘工具</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1.3</a:t>
            </a:r>
            <a:r>
              <a:rPr lang="zh-CN" altLang="en-US" sz="2100" b="1" spc="225" dirty="0">
                <a:solidFill>
                  <a:prstClr val="white"/>
                </a:solidFill>
              </a:rPr>
              <a:t>数据挖掘常用工具</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7826" y="3937491"/>
            <a:ext cx="40608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2308324"/>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1600" dirty="0"/>
              <a:t>SAS Enterprise Miner</a:t>
            </a:r>
            <a:endParaRPr lang="en-US" altLang="zh-CN" sz="1600" dirty="0"/>
          </a:p>
          <a:p>
            <a:pPr marL="285750" lvl="1" indent="-285750">
              <a:lnSpc>
                <a:spcPct val="150000"/>
              </a:lnSpc>
              <a:buFont typeface="Arial" panose="020B0604020202020204" pitchFamily="34" charset="0"/>
              <a:buChar char="•"/>
            </a:pPr>
            <a:r>
              <a:rPr lang="en-US" altLang="zh-CN" sz="1600" dirty="0"/>
              <a:t>SPSS Clementine</a:t>
            </a:r>
            <a:endParaRPr lang="en-US" altLang="zh-CN" sz="1600" dirty="0"/>
          </a:p>
          <a:p>
            <a:pPr marL="285750" lvl="1" indent="-285750">
              <a:lnSpc>
                <a:spcPct val="150000"/>
              </a:lnSpc>
              <a:buFont typeface="Arial" panose="020B0604020202020204" pitchFamily="34" charset="0"/>
              <a:buChar char="•"/>
            </a:pPr>
            <a:r>
              <a:rPr lang="en-US" altLang="zh-CN" sz="1600" dirty="0"/>
              <a:t>Intelligent Miner</a:t>
            </a:r>
            <a:endParaRPr lang="en-US" altLang="zh-CN" sz="1600" dirty="0"/>
          </a:p>
          <a:p>
            <a:pPr marL="285750" lvl="1" indent="-285750">
              <a:lnSpc>
                <a:spcPct val="150000"/>
              </a:lnSpc>
              <a:buFont typeface="Arial" panose="020B0604020202020204" pitchFamily="34" charset="0"/>
              <a:buChar char="•"/>
            </a:pPr>
            <a:r>
              <a:rPr lang="en-US" altLang="zh-CN" sz="1600" dirty="0"/>
              <a:t>QUEST</a:t>
            </a:r>
            <a:endParaRPr lang="en-US" altLang="zh-CN" sz="1600" dirty="0"/>
          </a:p>
          <a:p>
            <a:pPr marL="800100" lvl="1" indent="-342900">
              <a:lnSpc>
                <a:spcPct val="150000"/>
              </a:lnSpc>
              <a:buFont typeface="Wingdings" panose="05000000000000000000" pitchFamily="2" charset="2"/>
              <a:buChar char="ü"/>
            </a:pPr>
            <a:endParaRPr lang="zh-CN" altLang="zh-CN" sz="1600" dirty="0"/>
          </a:p>
          <a:p>
            <a:pPr marL="800100" lvl="1" indent="-342900">
              <a:lnSpc>
                <a:spcPct val="150000"/>
              </a:lnSpc>
              <a:buFont typeface="Wingdings" panose="05000000000000000000" pitchFamily="2" charset="2"/>
              <a:buChar char="ü"/>
            </a:pPr>
            <a:endParaRPr lang="en-US" altLang="zh-CN" sz="1600" dirty="0"/>
          </a:p>
        </p:txBody>
      </p:sp>
      <p:sp>
        <p:nvSpPr>
          <p:cNvPr id="82" name="矩形 81"/>
          <p:cNvSpPr/>
          <p:nvPr/>
        </p:nvSpPr>
        <p:spPr>
          <a:xfrm>
            <a:off x="259814" y="874479"/>
            <a:ext cx="1693092" cy="369332"/>
          </a:xfrm>
          <a:prstGeom prst="rect">
            <a:avLst/>
          </a:prstGeom>
        </p:spPr>
        <p:txBody>
          <a:bodyPr wrap="none">
            <a:spAutoFit/>
          </a:bodyPr>
          <a:lstStyle/>
          <a:p>
            <a:r>
              <a:rPr lang="en-US" altLang="zh-CN" dirty="0"/>
              <a:t>1.3.1 </a:t>
            </a:r>
            <a:r>
              <a:rPr lang="zh-CN" altLang="en-US" dirty="0"/>
              <a:t>商用工具</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1.3</a:t>
            </a:r>
            <a:r>
              <a:rPr lang="zh-CN" altLang="en-US" sz="2100" b="1" spc="225" dirty="0">
                <a:solidFill>
                  <a:prstClr val="white"/>
                </a:solidFill>
              </a:rPr>
              <a:t>数据挖掘常用工具</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956" y="3332480"/>
            <a:ext cx="4318303" cy="2555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2308324"/>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1600" dirty="0"/>
              <a:t>SAS Enterprise Miner</a:t>
            </a:r>
            <a:endParaRPr lang="en-US" altLang="zh-CN" sz="1600" dirty="0"/>
          </a:p>
          <a:p>
            <a:pPr>
              <a:lnSpc>
                <a:spcPct val="150000"/>
              </a:lnSpc>
            </a:pPr>
            <a:r>
              <a:rPr lang="en-US" altLang="zh-CN" sz="1600" dirty="0"/>
              <a:t>Enterprise Miner</a:t>
            </a:r>
            <a:r>
              <a:rPr lang="zh-CN" altLang="en-US" sz="1600" dirty="0"/>
              <a:t>是一种通用的数据挖掘工具，按照“抽样</a:t>
            </a:r>
            <a:r>
              <a:rPr lang="en-US" altLang="zh-CN" sz="1600" dirty="0"/>
              <a:t>-</a:t>
            </a:r>
            <a:r>
              <a:rPr lang="zh-CN" altLang="en-US" sz="1600" dirty="0"/>
              <a:t>探索</a:t>
            </a:r>
            <a:r>
              <a:rPr lang="en-US" altLang="zh-CN" sz="1600" dirty="0"/>
              <a:t>-</a:t>
            </a:r>
            <a:r>
              <a:rPr lang="zh-CN" altLang="en-US" sz="1600" dirty="0"/>
              <a:t>修改</a:t>
            </a:r>
            <a:r>
              <a:rPr lang="en-US" altLang="zh-CN" sz="1600" dirty="0"/>
              <a:t>-</a:t>
            </a:r>
            <a:r>
              <a:rPr lang="zh-CN" altLang="en-US" sz="1600" dirty="0"/>
              <a:t>建模</a:t>
            </a:r>
            <a:r>
              <a:rPr lang="en-US" altLang="zh-CN" sz="1600" dirty="0"/>
              <a:t>-</a:t>
            </a:r>
            <a:r>
              <a:rPr lang="zh-CN" altLang="en-US" sz="1600" dirty="0"/>
              <a:t>评价”的方法进行数据挖掘，它把统计分析系统和图形用户界面</a:t>
            </a:r>
            <a:r>
              <a:rPr lang="en-US" altLang="zh-CN" sz="1600" dirty="0"/>
              <a:t>(GUI)</a:t>
            </a:r>
            <a:r>
              <a:rPr lang="zh-CN" altLang="en-US" sz="1600" dirty="0"/>
              <a:t>集成起来，为用户提供了用于建模的图形化流程处理环境。</a:t>
            </a:r>
            <a:endParaRPr lang="en-US" altLang="zh-CN" sz="1600" dirty="0"/>
          </a:p>
          <a:p>
            <a:pPr marL="800100" lvl="1" indent="-342900">
              <a:lnSpc>
                <a:spcPct val="150000"/>
              </a:lnSpc>
              <a:buFont typeface="Wingdings" panose="05000000000000000000" pitchFamily="2" charset="2"/>
              <a:buChar char="ü"/>
            </a:pPr>
            <a:endParaRPr lang="zh-CN" altLang="zh-CN" sz="1600" dirty="0"/>
          </a:p>
          <a:p>
            <a:pPr marL="800100" lvl="1" indent="-342900">
              <a:lnSpc>
                <a:spcPct val="150000"/>
              </a:lnSpc>
              <a:buFont typeface="Wingdings" panose="05000000000000000000" pitchFamily="2" charset="2"/>
              <a:buChar char="ü"/>
            </a:pPr>
            <a:endParaRPr lang="en-US" altLang="zh-CN" sz="1600" dirty="0"/>
          </a:p>
        </p:txBody>
      </p:sp>
      <p:sp>
        <p:nvSpPr>
          <p:cNvPr id="82" name="矩形 81"/>
          <p:cNvSpPr/>
          <p:nvPr/>
        </p:nvSpPr>
        <p:spPr>
          <a:xfrm>
            <a:off x="259814" y="874479"/>
            <a:ext cx="1693092" cy="369332"/>
          </a:xfrm>
          <a:prstGeom prst="rect">
            <a:avLst/>
          </a:prstGeom>
        </p:spPr>
        <p:txBody>
          <a:bodyPr wrap="none">
            <a:spAutoFit/>
          </a:bodyPr>
          <a:lstStyle/>
          <a:p>
            <a:r>
              <a:rPr lang="en-US" altLang="zh-CN" dirty="0"/>
              <a:t>1.3.1 </a:t>
            </a:r>
            <a:r>
              <a:rPr lang="zh-CN" altLang="en-US" dirty="0"/>
              <a:t>商用工具</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1.3</a:t>
            </a:r>
            <a:r>
              <a:rPr lang="zh-CN" altLang="en-US" sz="2100" b="1" spc="225" dirty="0">
                <a:solidFill>
                  <a:prstClr val="white"/>
                </a:solidFill>
              </a:rPr>
              <a:t>数据挖掘常用工具</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479" y="3098800"/>
            <a:ext cx="5144984" cy="28019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ang\Desktop\大数据\20151030162457_88.jp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9884" b="89826" l="6000" r="96600">
                        <a14:foregroundMark x1="39800" y1="38663" x2="39800" y2="38663"/>
                        <a14:foregroundMark x1="88000" y1="56977" x2="88000" y2="56977"/>
                        <a14:foregroundMark x1="93000" y1="45349" x2="93000" y2="45349"/>
                        <a14:foregroundMark x1="96600" y1="43895" x2="96600" y2="43895"/>
                        <a14:foregroundMark x1="35000" y1="16279" x2="35000" y2="16279"/>
                        <a14:foregroundMark x1="19800" y1="27035" x2="19800" y2="27035"/>
                        <a14:foregroundMark x1="18600" y1="27907" x2="18600" y2="27907"/>
                        <a14:foregroundMark x1="74800" y1="23547" x2="74800" y2="23547"/>
                        <a14:foregroundMark x1="48000" y1="30814" x2="48000" y2="30814"/>
                        <a14:foregroundMark x1="73400" y1="76163" x2="73400" y2="76163"/>
                        <a14:foregroundMark x1="60800" y1="15988" x2="60800" y2="15988"/>
                        <a14:foregroundMark x1="62800" y1="15698" x2="62800" y2="15698"/>
                        <a14:foregroundMark x1="6000" y1="42151" x2="6000" y2="42151"/>
                        <a14:foregroundMark x1="25600" y1="22093" x2="25600" y2="22093"/>
                        <a14:foregroundMark x1="43600" y1="13081" x2="43600" y2="13081"/>
                        <a14:foregroundMark x1="40800" y1="13372" x2="40800" y2="13372"/>
                        <a14:foregroundMark x1="85200" y1="66570" x2="85200" y2="66570"/>
                      </a14:backgroundRemoval>
                    </a14:imgEffect>
                  </a14:imgLayer>
                </a14:imgProps>
              </a:ext>
              <a:ext uri="{28A0092B-C50C-407E-A947-70E740481C1C}">
                <a14:useLocalDpi xmlns:a14="http://schemas.microsoft.com/office/drawing/2010/main" val="0"/>
              </a:ext>
            </a:extLst>
          </a:blip>
          <a:srcRect/>
          <a:stretch>
            <a:fillRect/>
          </a:stretch>
        </p:blipFill>
        <p:spPr bwMode="auto">
          <a:xfrm>
            <a:off x="4167188" y="2846614"/>
            <a:ext cx="4762500" cy="3276600"/>
          </a:xfrm>
          <a:prstGeom prst="rect">
            <a:avLst/>
          </a:prstGeom>
          <a:noFill/>
          <a:extLst>
            <a:ext uri="{909E8E84-426E-40DD-AFC4-6F175D3DCCD1}">
              <a14:hiddenFill xmlns:a14="http://schemas.microsoft.com/office/drawing/2010/main">
                <a:solidFill>
                  <a:srgbClr val="FFFFFF"/>
                </a:solidFill>
              </a14:hiddenFill>
            </a:ext>
          </a:extLst>
        </p:spPr>
      </p:pic>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4014933" y="1169836"/>
              <a:ext cx="1114119" cy="523220"/>
            </a:xfrm>
            <a:prstGeom prst="rect">
              <a:avLst/>
            </a:prstGeom>
            <a:grpFill/>
          </p:spPr>
          <p:txBody>
            <a:bodyPr wrap="none" rtlCol="0">
              <a:spAutoFit/>
            </a:bodyPr>
            <a:lstStyle/>
            <a:p>
              <a:pPr algn="ctr"/>
              <a:r>
                <a:rPr lang="zh-CN" altLang="en-US" sz="2800" dirty="0">
                  <a:solidFill>
                    <a:schemeClr val="accent4"/>
                  </a:solidFill>
                </a:rPr>
                <a:t>第一章　绪论</a:t>
              </a:r>
              <a:endParaRPr lang="zh-CN" altLang="en-US" sz="2800" dirty="0">
                <a:solidFill>
                  <a:schemeClr val="accent4"/>
                </a:solidFill>
              </a:endParaRPr>
            </a:p>
          </p:txBody>
        </p:sp>
      </p:grpSp>
      <p:pic>
        <p:nvPicPr>
          <p:cNvPr id="51"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76" name="矩形 75"/>
          <p:cNvSpPr/>
          <p:nvPr/>
        </p:nvSpPr>
        <p:spPr>
          <a:xfrm>
            <a:off x="508956" y="2283634"/>
            <a:ext cx="8075577" cy="3447098"/>
          </a:xfrm>
          <a:prstGeom prst="rect">
            <a:avLst/>
          </a:prstGeom>
        </p:spPr>
        <p:txBody>
          <a:bodyPr wrap="square">
            <a:spAutoFit/>
          </a:bodyPr>
          <a:lstStyle/>
          <a:p>
            <a:pPr marL="285750" indent="-285750">
              <a:buFont typeface="Arial" panose="020B0604020202020204" pitchFamily="34" charset="0"/>
              <a:buChar char="•"/>
            </a:pPr>
            <a:r>
              <a:rPr lang="zh-CN" altLang="en-US" sz="1400" dirty="0"/>
              <a:t>我们生活在一个信息时代，社会信息化水平的不断提高和数据库应用的日益普及，使人类积累的数据量正在以指数方式增长。</a:t>
            </a:r>
            <a:endParaRPr lang="en-US" altLang="zh-CN" sz="1400" dirty="0"/>
          </a:p>
          <a:p>
            <a:endParaRPr lang="en-US" altLang="zh-CN" sz="1400" dirty="0"/>
          </a:p>
          <a:p>
            <a:endParaRPr lang="en-US" altLang="zh-CN" sz="1400" dirty="0"/>
          </a:p>
          <a:p>
            <a:r>
              <a:rPr lang="zh-CN" altLang="en-US" dirty="0"/>
              <a:t>信息化时代给我们带来大量的数据</a:t>
            </a:r>
            <a:endParaRPr lang="zh-CN" altLang="en-US" dirty="0"/>
          </a:p>
          <a:p>
            <a:pPr marL="285750" indent="-285750">
              <a:buFont typeface="Arial" panose="020B0604020202020204" pitchFamily="34" charset="0"/>
              <a:buChar char="•"/>
            </a:pPr>
            <a:r>
              <a:rPr lang="zh-CN" altLang="en-US" sz="1400" dirty="0"/>
              <a:t>电子商务：电子商务交易数据</a:t>
            </a:r>
            <a:endParaRPr lang="zh-CN" altLang="en-US" sz="1400" dirty="0"/>
          </a:p>
          <a:p>
            <a:pPr marL="285750" indent="-285750">
              <a:buFont typeface="Arial" panose="020B0604020202020204" pitchFamily="34" charset="0"/>
              <a:buChar char="•"/>
            </a:pPr>
            <a:r>
              <a:rPr lang="zh-CN" altLang="en-US" sz="1400" dirty="0"/>
              <a:t>社交平台数据：微博，</a:t>
            </a:r>
            <a:r>
              <a:rPr lang="en-US" altLang="zh-CN" sz="1400" dirty="0"/>
              <a:t>QQ</a:t>
            </a:r>
            <a:r>
              <a:rPr lang="zh-CN" altLang="en-US" sz="1400" dirty="0"/>
              <a:t>，微信等</a:t>
            </a:r>
            <a:endParaRPr lang="zh-CN" altLang="en-US" sz="1400" dirty="0"/>
          </a:p>
          <a:p>
            <a:pPr marL="285750" indent="-285750">
              <a:buFont typeface="Arial" panose="020B0604020202020204" pitchFamily="34" charset="0"/>
              <a:buChar char="•"/>
            </a:pPr>
            <a:r>
              <a:rPr lang="zh-CN" altLang="en-US" sz="1400" dirty="0"/>
              <a:t>金融：银行卡交易数据</a:t>
            </a:r>
            <a:endParaRPr lang="zh-CN" altLang="en-US" sz="1400" dirty="0"/>
          </a:p>
          <a:p>
            <a:pPr marL="285750" indent="-285750">
              <a:buFont typeface="Arial" panose="020B0604020202020204" pitchFamily="34" charset="0"/>
              <a:buChar char="•"/>
            </a:pPr>
            <a:r>
              <a:rPr lang="zh-CN" altLang="en-US" sz="1400" dirty="0"/>
              <a:t>科学计算：天气、地理环境等</a:t>
            </a:r>
            <a:endParaRPr lang="en-US" altLang="zh-CN" sz="1400" dirty="0"/>
          </a:p>
          <a:p>
            <a:endParaRPr lang="en-US" altLang="zh-CN" sz="1400" dirty="0"/>
          </a:p>
          <a:p>
            <a:endParaRPr lang="en-US" altLang="zh-CN" sz="1400" dirty="0"/>
          </a:p>
          <a:p>
            <a:r>
              <a:rPr lang="zh-CN" altLang="en-US" dirty="0"/>
              <a:t>丰富的数据，贫乏的知识</a:t>
            </a:r>
            <a:endParaRPr lang="en-US" altLang="zh-CN" dirty="0"/>
          </a:p>
          <a:p>
            <a:pPr marL="285750" indent="-285750">
              <a:buFont typeface="Arial" panose="020B0604020202020204" pitchFamily="34" charset="0"/>
              <a:buChar char="•"/>
            </a:pPr>
            <a:r>
              <a:rPr lang="zh-CN" altLang="en-US" sz="1400" dirty="0"/>
              <a:t>理解数据远远超过人的能力</a:t>
            </a:r>
            <a:endParaRPr lang="en-US" altLang="zh-CN" sz="1400" dirty="0"/>
          </a:p>
          <a:p>
            <a:pPr marL="285750" indent="-285750">
              <a:buFont typeface="Arial" panose="020B0604020202020204" pitchFamily="34" charset="0"/>
              <a:buChar char="•"/>
            </a:pPr>
            <a:r>
              <a:rPr lang="zh-CN" altLang="en-US" sz="1400" dirty="0"/>
              <a:t>迫切希望对海量数据进行更深入地分</a:t>
            </a:r>
            <a:endParaRPr lang="zh-CN" altLang="en-US" sz="1400" dirty="0"/>
          </a:p>
          <a:p>
            <a:r>
              <a:rPr lang="zh-CN" altLang="en-US" sz="1400" dirty="0"/>
              <a:t>析，发现隐藏在其中的有价值信息。</a:t>
            </a:r>
            <a:endParaRPr lang="zh-CN" altLang="en-US" sz="1400" dirty="0"/>
          </a:p>
        </p:txBody>
      </p:sp>
      <p:sp>
        <p:nvSpPr>
          <p:cNvPr id="47" name="矩形 46"/>
          <p:cNvSpPr/>
          <p:nvPr/>
        </p:nvSpPr>
        <p:spPr>
          <a:xfrm>
            <a:off x="508956" y="1895768"/>
            <a:ext cx="2723823" cy="369332"/>
          </a:xfrm>
          <a:prstGeom prst="rect">
            <a:avLst/>
          </a:prstGeom>
        </p:spPr>
        <p:txBody>
          <a:bodyPr wrap="none">
            <a:spAutoFit/>
          </a:bodyPr>
          <a:lstStyle/>
          <a:p>
            <a:r>
              <a:rPr lang="zh-CN" altLang="en-US" dirty="0"/>
              <a:t>数据挖掘出现的时代背景</a:t>
            </a:r>
            <a:endParaRPr lang="zh-CN" altLang="zh-CN" dirty="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1938992"/>
          </a:xfrm>
          <a:prstGeom prst="rect">
            <a:avLst/>
          </a:prstGeom>
        </p:spPr>
        <p:txBody>
          <a:bodyPr wrap="square">
            <a:spAutoFit/>
          </a:bodyPr>
          <a:lstStyle/>
          <a:p>
            <a:pPr marL="285750" lvl="1" indent="-285750">
              <a:lnSpc>
                <a:spcPct val="150000"/>
              </a:lnSpc>
              <a:buFont typeface="Arial" panose="020B0604020202020204" pitchFamily="34" charset="0"/>
              <a:buChar char="•"/>
            </a:pPr>
            <a:r>
              <a:rPr lang="en-US" altLang="zh-CN" sz="1600" dirty="0"/>
              <a:t>SPSS Clementine</a:t>
            </a:r>
            <a:endParaRPr lang="en-US" altLang="zh-CN" sz="1600" dirty="0"/>
          </a:p>
          <a:p>
            <a:pPr marL="0" lvl="1">
              <a:lnSpc>
                <a:spcPct val="150000"/>
              </a:lnSpc>
            </a:pPr>
            <a:r>
              <a:rPr lang="en-US" altLang="zh-CN" sz="1600" dirty="0"/>
              <a:t>Clementine</a:t>
            </a:r>
            <a:r>
              <a:rPr lang="zh-CN" altLang="en-US" sz="1600" dirty="0"/>
              <a:t>是</a:t>
            </a:r>
            <a:r>
              <a:rPr lang="en-US" altLang="zh-CN" sz="1600" dirty="0"/>
              <a:t>SPSS</a:t>
            </a:r>
            <a:r>
              <a:rPr lang="zh-CN" altLang="en-US" sz="1600" dirty="0"/>
              <a:t>公司开发的数据挖掘工具，支持整个数据挖掘过程，即从数据获取、转化、建模、评估到最终部署的全部过程，还支持数据挖掘的行业标准</a:t>
            </a:r>
            <a:r>
              <a:rPr lang="en-US" altLang="zh-CN" sz="1600" dirty="0"/>
              <a:t>CRISP-DM</a:t>
            </a:r>
            <a:r>
              <a:rPr lang="zh-CN" altLang="en-US" sz="1600" dirty="0"/>
              <a:t>。</a:t>
            </a:r>
            <a:endParaRPr lang="en-US" altLang="zh-CN" sz="1600" dirty="0"/>
          </a:p>
          <a:p>
            <a:pPr marL="800100" lvl="1" indent="-342900">
              <a:lnSpc>
                <a:spcPct val="150000"/>
              </a:lnSpc>
              <a:buFont typeface="Wingdings" panose="05000000000000000000" pitchFamily="2" charset="2"/>
              <a:buChar char="ü"/>
            </a:pPr>
            <a:endParaRPr lang="zh-CN" altLang="zh-CN" sz="1600" dirty="0"/>
          </a:p>
          <a:p>
            <a:pPr marL="800100" lvl="1" indent="-342900">
              <a:lnSpc>
                <a:spcPct val="150000"/>
              </a:lnSpc>
              <a:buFont typeface="Wingdings" panose="05000000000000000000" pitchFamily="2" charset="2"/>
              <a:buChar char="ü"/>
            </a:pPr>
            <a:endParaRPr lang="en-US" altLang="zh-CN" sz="1600" dirty="0"/>
          </a:p>
        </p:txBody>
      </p:sp>
      <p:sp>
        <p:nvSpPr>
          <p:cNvPr id="82" name="矩形 81"/>
          <p:cNvSpPr/>
          <p:nvPr/>
        </p:nvSpPr>
        <p:spPr>
          <a:xfrm>
            <a:off x="259814" y="874479"/>
            <a:ext cx="1693092" cy="369332"/>
          </a:xfrm>
          <a:prstGeom prst="rect">
            <a:avLst/>
          </a:prstGeom>
        </p:spPr>
        <p:txBody>
          <a:bodyPr wrap="none">
            <a:spAutoFit/>
          </a:bodyPr>
          <a:lstStyle/>
          <a:p>
            <a:r>
              <a:rPr lang="en-US" altLang="zh-CN" dirty="0"/>
              <a:t>1.3.1 </a:t>
            </a:r>
            <a:r>
              <a:rPr lang="zh-CN" altLang="en-US" dirty="0"/>
              <a:t>商用工具</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1.3</a:t>
            </a:r>
            <a:r>
              <a:rPr lang="zh-CN" altLang="en-US" sz="2100" b="1" spc="225" dirty="0">
                <a:solidFill>
                  <a:prstClr val="white"/>
                </a:solidFill>
              </a:rPr>
              <a:t>数据挖掘常用工具</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109" y="3368122"/>
            <a:ext cx="3695700"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3046988"/>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1600" dirty="0"/>
              <a:t>R</a:t>
            </a:r>
            <a:endParaRPr lang="en-US" altLang="zh-CN" sz="1600" dirty="0"/>
          </a:p>
          <a:p>
            <a:pPr marL="285750" indent="-285750">
              <a:lnSpc>
                <a:spcPct val="150000"/>
              </a:lnSpc>
              <a:buFont typeface="Arial" panose="020B0604020202020204" pitchFamily="34" charset="0"/>
              <a:buChar char="•"/>
            </a:pPr>
            <a:r>
              <a:rPr lang="en-US" altLang="zh-CN" sz="1600" dirty="0"/>
              <a:t>Weka</a:t>
            </a:r>
            <a:endParaRPr lang="en-US" altLang="zh-CN" sz="1600" dirty="0"/>
          </a:p>
          <a:p>
            <a:pPr marL="285750" indent="-285750">
              <a:lnSpc>
                <a:spcPct val="150000"/>
              </a:lnSpc>
              <a:buFont typeface="Arial" panose="020B0604020202020204" pitchFamily="34" charset="0"/>
              <a:buChar char="•"/>
            </a:pPr>
            <a:r>
              <a:rPr lang="en-US" altLang="zh-CN" sz="1600" dirty="0"/>
              <a:t>Mahout</a:t>
            </a:r>
            <a:endParaRPr lang="en-US" altLang="zh-CN" sz="1600" dirty="0"/>
          </a:p>
          <a:p>
            <a:pPr marL="285750" indent="-285750">
              <a:lnSpc>
                <a:spcPct val="150000"/>
              </a:lnSpc>
              <a:buFont typeface="Arial" panose="020B0604020202020204" pitchFamily="34" charset="0"/>
              <a:buChar char="•"/>
            </a:pPr>
            <a:r>
              <a:rPr lang="en-US" altLang="zh-CN" sz="1600" dirty="0" err="1"/>
              <a:t>RapidMiner</a:t>
            </a:r>
            <a:endParaRPr lang="en-US" altLang="zh-CN" sz="1600" dirty="0"/>
          </a:p>
          <a:p>
            <a:pPr marL="285750" indent="-285750">
              <a:lnSpc>
                <a:spcPct val="150000"/>
              </a:lnSpc>
              <a:buFont typeface="Arial" panose="020B0604020202020204" pitchFamily="34" charset="0"/>
              <a:buChar char="•"/>
            </a:pPr>
            <a:r>
              <a:rPr lang="en-US" altLang="zh-CN" sz="1600" dirty="0"/>
              <a:t>Python</a:t>
            </a:r>
            <a:endParaRPr lang="en-US" altLang="zh-CN" sz="1600" dirty="0"/>
          </a:p>
          <a:p>
            <a:pPr marL="285750" indent="-285750">
              <a:lnSpc>
                <a:spcPct val="150000"/>
              </a:lnSpc>
              <a:buFont typeface="Arial" panose="020B0604020202020204" pitchFamily="34" charset="0"/>
              <a:buChar char="•"/>
            </a:pPr>
            <a:r>
              <a:rPr lang="en-US" altLang="zh-CN" sz="1600" dirty="0"/>
              <a:t>Spark </a:t>
            </a:r>
            <a:r>
              <a:rPr lang="en-US" altLang="zh-CN" sz="1600" dirty="0" err="1"/>
              <a:t>MLlib</a:t>
            </a:r>
            <a:endParaRPr lang="en-US" altLang="zh-CN" sz="1600" dirty="0"/>
          </a:p>
          <a:p>
            <a:pPr marL="800100" lvl="1" indent="-342900">
              <a:lnSpc>
                <a:spcPct val="150000"/>
              </a:lnSpc>
              <a:buFont typeface="Wingdings" panose="05000000000000000000" pitchFamily="2" charset="2"/>
              <a:buChar char="ü"/>
            </a:pPr>
            <a:endParaRPr lang="zh-CN" altLang="zh-CN" sz="1600" dirty="0"/>
          </a:p>
          <a:p>
            <a:pPr marL="800100" lvl="1" indent="-342900">
              <a:lnSpc>
                <a:spcPct val="150000"/>
              </a:lnSpc>
              <a:buFont typeface="Wingdings" panose="05000000000000000000" pitchFamily="2" charset="2"/>
              <a:buChar char="ü"/>
            </a:pPr>
            <a:endParaRPr lang="en-US" altLang="zh-CN" sz="1600" dirty="0"/>
          </a:p>
        </p:txBody>
      </p:sp>
      <p:sp>
        <p:nvSpPr>
          <p:cNvPr id="82" name="矩形 81"/>
          <p:cNvSpPr/>
          <p:nvPr/>
        </p:nvSpPr>
        <p:spPr>
          <a:xfrm>
            <a:off x="259814" y="874479"/>
            <a:ext cx="1693092" cy="369332"/>
          </a:xfrm>
          <a:prstGeom prst="rect">
            <a:avLst/>
          </a:prstGeom>
        </p:spPr>
        <p:txBody>
          <a:bodyPr wrap="none">
            <a:spAutoFit/>
          </a:bodyPr>
          <a:lstStyle/>
          <a:p>
            <a:r>
              <a:rPr lang="en-US" altLang="zh-CN" dirty="0"/>
              <a:t>1.3.2 </a:t>
            </a:r>
            <a:r>
              <a:rPr lang="zh-CN" altLang="en-US" dirty="0"/>
              <a:t>开源工具</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1.3</a:t>
            </a:r>
            <a:r>
              <a:rPr lang="zh-CN" altLang="en-US" sz="2100" b="1" spc="225" dirty="0">
                <a:solidFill>
                  <a:prstClr val="white"/>
                </a:solidFill>
              </a:rPr>
              <a:t>数据挖掘常用工具</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75" name="Picture 2" descr="C:\Users\wang\Desktop\大数据\rapidminer.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82240"/>
            <a:ext cx="3889702" cy="2820034"/>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1107996"/>
          </a:xfrm>
          <a:prstGeom prst="rect">
            <a:avLst/>
          </a:prstGeom>
        </p:spPr>
        <p:txBody>
          <a:bodyPr wrap="square">
            <a:spAutoFit/>
          </a:bodyPr>
          <a:lstStyle/>
          <a:p>
            <a:pPr marL="285750" indent="-285750">
              <a:buFont typeface="Arial" panose="020B0604020202020204" pitchFamily="34" charset="0"/>
              <a:buChar char="•"/>
            </a:pPr>
            <a:r>
              <a:rPr lang="en-US" altLang="zh-CN" sz="1600" dirty="0"/>
              <a:t>R</a:t>
            </a:r>
            <a:endParaRPr lang="en-US" altLang="zh-CN" sz="1600" dirty="0"/>
          </a:p>
          <a:p>
            <a:r>
              <a:rPr lang="en-US" altLang="zh-CN" sz="1600" dirty="0"/>
              <a:t>R</a:t>
            </a:r>
            <a:r>
              <a:rPr lang="zh-CN" altLang="en-US" sz="1600" dirty="0"/>
              <a:t>是用于统计分析和图形化的计算机语言及分析工具，提供了丰富的统计分析和数据挖掘功能，其核心模块是用</a:t>
            </a:r>
            <a:r>
              <a:rPr lang="en-US" altLang="zh-CN" sz="1600" dirty="0"/>
              <a:t>C</a:t>
            </a:r>
            <a:r>
              <a:rPr lang="zh-CN" altLang="en-US" sz="1600" dirty="0"/>
              <a:t>、</a:t>
            </a:r>
            <a:r>
              <a:rPr lang="en-US" altLang="zh-CN" sz="1600" dirty="0"/>
              <a:t>C++</a:t>
            </a:r>
            <a:r>
              <a:rPr lang="zh-CN" altLang="en-US" sz="1600" dirty="0"/>
              <a:t>和</a:t>
            </a:r>
            <a:r>
              <a:rPr lang="en-US" altLang="zh-CN" sz="1600" dirty="0"/>
              <a:t>Fortran</a:t>
            </a:r>
            <a:r>
              <a:rPr lang="zh-CN" altLang="en-US" sz="1600" dirty="0"/>
              <a:t>编写的。</a:t>
            </a:r>
            <a:endParaRPr lang="en-US" altLang="zh-CN" sz="1600" dirty="0"/>
          </a:p>
          <a:p>
            <a:pPr marL="285750" indent="-285750">
              <a:buFont typeface="Arial" panose="020B0604020202020204" pitchFamily="34" charset="0"/>
              <a:buChar char="•"/>
            </a:pPr>
            <a:endParaRPr lang="en-US" altLang="zh-CN" dirty="0"/>
          </a:p>
        </p:txBody>
      </p:sp>
      <p:sp>
        <p:nvSpPr>
          <p:cNvPr id="82" name="矩形 81"/>
          <p:cNvSpPr/>
          <p:nvPr/>
        </p:nvSpPr>
        <p:spPr>
          <a:xfrm>
            <a:off x="259814" y="874479"/>
            <a:ext cx="1693092" cy="369332"/>
          </a:xfrm>
          <a:prstGeom prst="rect">
            <a:avLst/>
          </a:prstGeom>
        </p:spPr>
        <p:txBody>
          <a:bodyPr wrap="none">
            <a:spAutoFit/>
          </a:bodyPr>
          <a:lstStyle/>
          <a:p>
            <a:r>
              <a:rPr lang="en-US" altLang="zh-CN" dirty="0"/>
              <a:t>1.3.2 </a:t>
            </a:r>
            <a:r>
              <a:rPr lang="zh-CN" altLang="en-US" dirty="0"/>
              <a:t>开源工具</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1.3</a:t>
            </a:r>
            <a:r>
              <a:rPr lang="zh-CN" altLang="en-US" sz="2100" b="1" spc="225" dirty="0">
                <a:solidFill>
                  <a:prstClr val="white"/>
                </a:solidFill>
              </a:rPr>
              <a:t>数据挖掘常用工具</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2050" name="Picture 2" descr="C:\Users\wang\Desktop\大数据\R.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3589" y="2650856"/>
            <a:ext cx="4729638" cy="315463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wang\Desktop\大数据\r.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683" b="100000" l="0" r="100000"/>
                    </a14:imgEffect>
                  </a14:imgLayer>
                </a14:imgProps>
              </a:ext>
              <a:ext uri="{28A0092B-C50C-407E-A947-70E740481C1C}">
                <a14:useLocalDpi xmlns:a14="http://schemas.microsoft.com/office/drawing/2010/main" val="0"/>
              </a:ext>
            </a:extLst>
          </a:blip>
          <a:srcRect/>
          <a:stretch>
            <a:fillRect/>
          </a:stretch>
        </p:blipFill>
        <p:spPr bwMode="auto">
          <a:xfrm>
            <a:off x="428980" y="4345998"/>
            <a:ext cx="2067266" cy="1459490"/>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1077218"/>
          </a:xfrm>
          <a:prstGeom prst="rect">
            <a:avLst/>
          </a:prstGeom>
        </p:spPr>
        <p:txBody>
          <a:bodyPr wrap="square">
            <a:spAutoFit/>
          </a:bodyPr>
          <a:lstStyle/>
          <a:p>
            <a:pPr marL="285750" indent="-285750">
              <a:buFont typeface="Arial" panose="020B0604020202020204" pitchFamily="34" charset="0"/>
              <a:buChar char="•"/>
            </a:pPr>
            <a:r>
              <a:rPr lang="en-US" altLang="zh-CN" sz="1600" dirty="0"/>
              <a:t>WEKA</a:t>
            </a:r>
            <a:endParaRPr lang="en-US" altLang="zh-CN" sz="1600" dirty="0"/>
          </a:p>
          <a:p>
            <a:r>
              <a:rPr lang="en-US" altLang="zh-CN" sz="1600" dirty="0"/>
              <a:t>WEKA </a:t>
            </a:r>
            <a:r>
              <a:rPr lang="zh-CN" altLang="en-US" sz="1600" dirty="0"/>
              <a:t>是一个基于</a:t>
            </a:r>
            <a:r>
              <a:rPr lang="en-US" altLang="zh-CN" sz="1600" dirty="0"/>
              <a:t>JAVA </a:t>
            </a:r>
            <a:r>
              <a:rPr lang="zh-CN" altLang="en-US" sz="1600" dirty="0"/>
              <a:t>环境下免费开源的数据挖掘工作平台，集合了大量能承担数据挖掘任务的机器学习算法，包括对数据进行预处理，分类，回归、聚类、关联规则以及在新的交互式界面上的可视化。</a:t>
            </a:r>
            <a:endParaRPr lang="en-US" altLang="zh-CN" dirty="0"/>
          </a:p>
        </p:txBody>
      </p:sp>
      <p:sp>
        <p:nvSpPr>
          <p:cNvPr id="82" name="矩形 81"/>
          <p:cNvSpPr/>
          <p:nvPr/>
        </p:nvSpPr>
        <p:spPr>
          <a:xfrm>
            <a:off x="259814" y="874479"/>
            <a:ext cx="1693092" cy="369332"/>
          </a:xfrm>
          <a:prstGeom prst="rect">
            <a:avLst/>
          </a:prstGeom>
        </p:spPr>
        <p:txBody>
          <a:bodyPr wrap="none">
            <a:spAutoFit/>
          </a:bodyPr>
          <a:lstStyle/>
          <a:p>
            <a:r>
              <a:rPr lang="en-US" altLang="zh-CN" dirty="0"/>
              <a:t>1.3.2 </a:t>
            </a:r>
            <a:r>
              <a:rPr lang="zh-CN" altLang="en-US" dirty="0"/>
              <a:t>开源工具</a:t>
            </a:r>
            <a:endParaRPr lang="zh-CN" altLang="en-US"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1.3</a:t>
            </a:r>
            <a:r>
              <a:rPr lang="zh-CN" altLang="en-US" sz="2100" b="1" spc="225" dirty="0">
                <a:solidFill>
                  <a:prstClr val="white"/>
                </a:solidFill>
              </a:rPr>
              <a:t>数据挖掘常用工具</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3074" name="Picture 2" descr="C:\Users\wang\Desktop\大数据\wek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2692877"/>
            <a:ext cx="4335144" cy="3251358"/>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1077218"/>
          </a:xfrm>
          <a:prstGeom prst="rect">
            <a:avLst/>
          </a:prstGeom>
        </p:spPr>
        <p:txBody>
          <a:bodyPr wrap="square">
            <a:spAutoFit/>
          </a:bodyPr>
          <a:lstStyle/>
          <a:p>
            <a:pPr marL="285750" indent="-285750">
              <a:buFont typeface="Arial" panose="020B0604020202020204" pitchFamily="34" charset="0"/>
              <a:buChar char="•"/>
            </a:pPr>
            <a:r>
              <a:rPr lang="en-US" altLang="zh-CN" sz="1600" dirty="0"/>
              <a:t>Mahout</a:t>
            </a:r>
            <a:endParaRPr lang="en-US" altLang="zh-CN" sz="1600" dirty="0"/>
          </a:p>
          <a:p>
            <a:r>
              <a:rPr lang="en-US" altLang="zh-CN" sz="1600" dirty="0"/>
              <a:t>Mahout</a:t>
            </a:r>
            <a:r>
              <a:rPr lang="zh-CN" altLang="en-US" sz="1600" dirty="0"/>
              <a:t>是</a:t>
            </a:r>
            <a:r>
              <a:rPr lang="en-US" altLang="zh-CN" sz="1600" dirty="0"/>
              <a:t>Apache Software Foundation(ASF)</a:t>
            </a:r>
            <a:r>
              <a:rPr lang="zh-CN" altLang="en-US" sz="1600" dirty="0"/>
              <a:t>旗下的一个开源项目，在机器学习领域提供了一些可扩展的经典算法的实现和数据挖掘的程序库。它可以实现很多功能，包括聚类、分类、推荐过滤、频繁子项挖掘等。</a:t>
            </a:r>
            <a:endParaRPr lang="en-US" altLang="zh-CN" dirty="0"/>
          </a:p>
        </p:txBody>
      </p:sp>
      <p:sp>
        <p:nvSpPr>
          <p:cNvPr id="82" name="矩形 81"/>
          <p:cNvSpPr/>
          <p:nvPr/>
        </p:nvSpPr>
        <p:spPr>
          <a:xfrm>
            <a:off x="259814" y="874479"/>
            <a:ext cx="1693092" cy="369332"/>
          </a:xfrm>
          <a:prstGeom prst="rect">
            <a:avLst/>
          </a:prstGeom>
        </p:spPr>
        <p:txBody>
          <a:bodyPr wrap="none">
            <a:spAutoFit/>
          </a:bodyPr>
          <a:lstStyle/>
          <a:p>
            <a:r>
              <a:rPr lang="en-US" altLang="zh-CN" dirty="0"/>
              <a:t>1.3.2 </a:t>
            </a:r>
            <a:r>
              <a:rPr lang="zh-CN" altLang="en-US" dirty="0"/>
              <a:t>开源工具</a:t>
            </a:r>
            <a:endParaRPr lang="zh-CN" altLang="en-US"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1.3</a:t>
            </a:r>
            <a:r>
              <a:rPr lang="zh-CN" altLang="en-US" sz="2100" b="1" spc="225" dirty="0">
                <a:solidFill>
                  <a:prstClr val="white"/>
                </a:solidFill>
              </a:rPr>
              <a:t>数据挖掘常用工具</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9218" name="Picture 2" descr="C:\Users\wang\Desktop\大数据\Mhout.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010" l="0" r="100000"/>
                    </a14:imgEffect>
                  </a14:imgLayer>
                </a14:imgProps>
              </a:ext>
              <a:ext uri="{28A0092B-C50C-407E-A947-70E740481C1C}">
                <a14:useLocalDpi xmlns:a14="http://schemas.microsoft.com/office/drawing/2010/main" val="0"/>
              </a:ext>
            </a:extLst>
          </a:blip>
          <a:srcRect/>
          <a:stretch>
            <a:fillRect/>
          </a:stretch>
        </p:blipFill>
        <p:spPr bwMode="auto">
          <a:xfrm>
            <a:off x="3489699" y="3376488"/>
            <a:ext cx="5532782" cy="2178491"/>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1323439"/>
          </a:xfrm>
          <a:prstGeom prst="rect">
            <a:avLst/>
          </a:prstGeom>
        </p:spPr>
        <p:txBody>
          <a:bodyPr wrap="square">
            <a:spAutoFit/>
          </a:bodyPr>
          <a:lstStyle/>
          <a:p>
            <a:pPr marL="285750" indent="-285750">
              <a:buFont typeface="Arial" panose="020B0604020202020204" pitchFamily="34" charset="0"/>
              <a:buChar char="•"/>
            </a:pPr>
            <a:r>
              <a:rPr lang="en-US" altLang="zh-CN" sz="1600" dirty="0"/>
              <a:t>Python</a:t>
            </a:r>
            <a:endParaRPr lang="en-US" altLang="zh-CN" sz="1600" dirty="0"/>
          </a:p>
          <a:p>
            <a:r>
              <a:rPr lang="en-US" altLang="zh-CN" sz="1600" dirty="0"/>
              <a:t>Python</a:t>
            </a:r>
            <a:r>
              <a:rPr lang="zh-CN" altLang="en-US" sz="1600" dirty="0"/>
              <a:t>是一种功能强大的、开源的、解释性、面向对象计算机编程语言，内建有各种高级数据结构，支持模块和包，支持多种平台并可扩展。</a:t>
            </a:r>
            <a:r>
              <a:rPr lang="en-US" altLang="zh-CN" sz="1600" dirty="0"/>
              <a:t>Python</a:t>
            </a:r>
            <a:r>
              <a:rPr lang="zh-CN" altLang="en-US" sz="1600" dirty="0"/>
              <a:t>语言简洁、易学习、易阅读，并在数据统计、机器学习方面得到广泛应用，是人工智能研究领域中一个非常重要的工具。</a:t>
            </a:r>
            <a:endParaRPr lang="en-US" altLang="zh-CN" dirty="0"/>
          </a:p>
        </p:txBody>
      </p:sp>
      <p:sp>
        <p:nvSpPr>
          <p:cNvPr id="82" name="矩形 81"/>
          <p:cNvSpPr/>
          <p:nvPr/>
        </p:nvSpPr>
        <p:spPr>
          <a:xfrm>
            <a:off x="259814" y="874479"/>
            <a:ext cx="1693092" cy="369332"/>
          </a:xfrm>
          <a:prstGeom prst="rect">
            <a:avLst/>
          </a:prstGeom>
        </p:spPr>
        <p:txBody>
          <a:bodyPr wrap="none">
            <a:spAutoFit/>
          </a:bodyPr>
          <a:lstStyle/>
          <a:p>
            <a:r>
              <a:rPr lang="en-US" altLang="zh-CN" dirty="0"/>
              <a:t>1.3.2 </a:t>
            </a:r>
            <a:r>
              <a:rPr lang="zh-CN" altLang="en-US" dirty="0"/>
              <a:t>开源工具</a:t>
            </a:r>
            <a:endParaRPr lang="zh-CN" altLang="en-US"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1.3</a:t>
            </a:r>
            <a:r>
              <a:rPr lang="zh-CN" altLang="en-US" sz="2100" b="1" spc="225" dirty="0">
                <a:solidFill>
                  <a:prstClr val="white"/>
                </a:solidFill>
              </a:rPr>
              <a:t>数据挖掘常用工具</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7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89712" l="0" r="94497">
                        <a14:foregroundMark x1="18396" y1="40329" x2="18396" y2="40329"/>
                        <a14:foregroundMark x1="36164" y1="53909" x2="36164" y2="53909"/>
                        <a14:foregroundMark x1="47799" y1="52263" x2="47799" y2="52263"/>
                        <a14:foregroundMark x1="47484" y1="46091" x2="47484" y2="46091"/>
                        <a14:foregroundMark x1="48113" y1="59259" x2="48113" y2="59259"/>
                        <a14:foregroundMark x1="49057" y1="63374" x2="49057" y2="63374"/>
                        <a14:foregroundMark x1="50157" y1="66255" x2="50157" y2="66255"/>
                        <a14:foregroundMark x1="53145" y1="66255" x2="53145" y2="66255"/>
                        <a14:foregroundMark x1="54245" y1="62551" x2="54245" y2="62551"/>
                        <a14:foregroundMark x1="55189" y1="57202" x2="55189" y2="57202"/>
                        <a14:foregroundMark x1="54403" y1="48971" x2="54403" y2="48971"/>
                        <a14:foregroundMark x1="54403" y1="71193" x2="54403" y2="71193"/>
                        <a14:foregroundMark x1="37107" y1="63786" x2="37107" y2="63786"/>
                        <a14:foregroundMark x1="36478" y1="62551" x2="36478" y2="62551"/>
                        <a14:foregroundMark x1="36164" y1="46914" x2="36164" y2="46914"/>
                        <a14:foregroundMark x1="38836" y1="41975" x2="38836" y2="41975"/>
                        <a14:foregroundMark x1="42138" y1="43621" x2="42138" y2="43621"/>
                        <a14:foregroundMark x1="44025" y1="55967" x2="44025" y2="55967"/>
                        <a14:foregroundMark x1="20597" y1="30041" x2="20597" y2="30041"/>
                        <a14:foregroundMark x1="19025" y1="34979" x2="19025" y2="34979"/>
                        <a14:foregroundMark x1="21226" y1="40329" x2="21226" y2="40329"/>
                        <a14:foregroundMark x1="20912" y1="46091" x2="20912" y2="46091"/>
                        <a14:foregroundMark x1="18396" y1="48560" x2="18396" y2="48560"/>
                        <a14:foregroundMark x1="15094" y1="48560" x2="15094" y2="48560"/>
                        <a14:foregroundMark x1="12264" y1="48560" x2="12264" y2="48560"/>
                        <a14:foregroundMark x1="9906" y1="47737" x2="9906" y2="47737"/>
                        <a14:foregroundMark x1="53302" y1="78601" x2="53302" y2="78601"/>
                        <a14:foregroundMark x1="36006" y1="76132" x2="36006" y2="76132"/>
                        <a14:foregroundMark x1="59906" y1="48971" x2="59906" y2="48971"/>
                        <a14:foregroundMark x1="59434" y1="44444" x2="59434" y2="44444"/>
                        <a14:foregroundMark x1="59434" y1="41975" x2="59434" y2="41975"/>
                        <a14:foregroundMark x1="59591" y1="53909" x2="59591" y2="53909"/>
                        <a14:foregroundMark x1="59591" y1="59671" x2="59591" y2="59671"/>
                        <a14:foregroundMark x1="6132" y1="59671" x2="6132" y2="59671"/>
                        <a14:foregroundMark x1="10220" y1="63786" x2="10220" y2="63786"/>
                        <a14:foregroundMark x1="9434" y1="67078" x2="9434" y2="67078"/>
                        <a14:foregroundMark x1="65566" y1="51852" x2="65566" y2="51852"/>
                        <a14:foregroundMark x1="65881" y1="45267" x2="65881" y2="45267"/>
                        <a14:foregroundMark x1="65252" y1="39506" x2="65252" y2="39506"/>
                        <a14:foregroundMark x1="64465" y1="30041" x2="64465" y2="30041"/>
                        <a14:foregroundMark x1="68239" y1="42387" x2="68239" y2="42387"/>
                        <a14:foregroundMark x1="70597" y1="41564" x2="70597" y2="41564"/>
                        <a14:foregroundMark x1="72484" y1="47325" x2="72484" y2="47325"/>
                        <a14:foregroundMark x1="72956" y1="58436" x2="72956" y2="58436"/>
                        <a14:foregroundMark x1="17610" y1="28807" x2="17610" y2="28807"/>
                        <a14:foregroundMark x1="75786" y1="55144" x2="75786" y2="55144"/>
                        <a14:foregroundMark x1="76101" y1="51440" x2="76101" y2="51440"/>
                        <a14:foregroundMark x1="76258" y1="46502" x2="76258" y2="46502"/>
                        <a14:foregroundMark x1="77044" y1="44856" x2="77044" y2="44856"/>
                        <a14:foregroundMark x1="78616" y1="43621" x2="78616" y2="43621"/>
                        <a14:foregroundMark x1="79403" y1="41564" x2="79403" y2="41564"/>
                        <a14:foregroundMark x1="80189" y1="41152" x2="80189" y2="41152"/>
                        <a14:foregroundMark x1="82075" y1="44033" x2="82075" y2="44033"/>
                        <a14:foregroundMark x1="83176" y1="47325" x2="83176" y2="47325"/>
                        <a14:foregroundMark x1="84119" y1="52263" x2="84119" y2="52263"/>
                        <a14:foregroundMark x1="83333" y1="57202" x2="83333" y2="57202"/>
                        <a14:foregroundMark x1="83019" y1="59671" x2="83019" y2="59671"/>
                        <a14:foregroundMark x1="86950" y1="55144" x2="86950" y2="55144"/>
                        <a14:foregroundMark x1="86950" y1="49383" x2="86950" y2="49383"/>
                        <a14:foregroundMark x1="86950" y1="46914" x2="86950" y2="46914"/>
                        <a14:foregroundMark x1="91352" y1="41975" x2="91352" y2="41975"/>
                        <a14:foregroundMark x1="93239" y1="43621" x2="93239" y2="43621"/>
                        <a14:foregroundMark x1="94497" y1="49794" x2="94497" y2="49794"/>
                      </a14:backgroundRemoval>
                    </a14:imgEffect>
                  </a14:imgLayer>
                </a14:imgProps>
              </a:ext>
              <a:ext uri="{28A0092B-C50C-407E-A947-70E740481C1C}">
                <a14:useLocalDpi xmlns:a14="http://schemas.microsoft.com/office/drawing/2010/main" val="0"/>
              </a:ext>
            </a:extLst>
          </a:blip>
          <a:srcRect/>
          <a:stretch>
            <a:fillRect/>
          </a:stretch>
        </p:blipFill>
        <p:spPr bwMode="auto">
          <a:xfrm>
            <a:off x="3146916" y="3598132"/>
            <a:ext cx="5375910" cy="205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1077218"/>
          </a:xfrm>
          <a:prstGeom prst="rect">
            <a:avLst/>
          </a:prstGeom>
        </p:spPr>
        <p:txBody>
          <a:bodyPr wrap="square">
            <a:spAutoFit/>
          </a:bodyPr>
          <a:lstStyle/>
          <a:p>
            <a:pPr marL="285750" indent="-285750">
              <a:buFont typeface="Arial" panose="020B0604020202020204" pitchFamily="34" charset="0"/>
              <a:buChar char="•"/>
            </a:pPr>
            <a:r>
              <a:rPr lang="en-US" altLang="zh-CN" sz="1600" dirty="0"/>
              <a:t>Spark </a:t>
            </a:r>
            <a:r>
              <a:rPr lang="en-US" altLang="zh-CN" sz="1600" dirty="0" err="1"/>
              <a:t>MLlib</a:t>
            </a:r>
            <a:endParaRPr lang="en-US" altLang="zh-CN" sz="1600" dirty="0"/>
          </a:p>
          <a:p>
            <a:r>
              <a:rPr lang="en-US" altLang="zh-CN" sz="1600" dirty="0" err="1"/>
              <a:t>MLlib</a:t>
            </a:r>
            <a:r>
              <a:rPr lang="zh-CN" altLang="en-US" sz="1600" dirty="0"/>
              <a:t>（</a:t>
            </a:r>
            <a:r>
              <a:rPr lang="en-US" altLang="zh-CN" sz="1600" dirty="0"/>
              <a:t>machine learning lib</a:t>
            </a:r>
            <a:r>
              <a:rPr lang="zh-CN" altLang="en-US" sz="1600" dirty="0"/>
              <a:t>）是</a:t>
            </a:r>
            <a:r>
              <a:rPr lang="en-US" altLang="zh-CN" sz="1600" dirty="0"/>
              <a:t>Spark</a:t>
            </a:r>
            <a:r>
              <a:rPr lang="zh-CN" altLang="en-US" sz="1600" dirty="0"/>
              <a:t>中的一个可扩展的机器学习库，由通用的学习算法和工具组成，包括分类、线性回归、聚类、协同过滤、梯度下降以及底层优化原语。</a:t>
            </a:r>
            <a:endParaRPr lang="en-US" altLang="zh-CN" dirty="0"/>
          </a:p>
        </p:txBody>
      </p:sp>
      <p:sp>
        <p:nvSpPr>
          <p:cNvPr id="82" name="矩形 81"/>
          <p:cNvSpPr/>
          <p:nvPr/>
        </p:nvSpPr>
        <p:spPr>
          <a:xfrm>
            <a:off x="259814" y="874479"/>
            <a:ext cx="1693092" cy="369332"/>
          </a:xfrm>
          <a:prstGeom prst="rect">
            <a:avLst/>
          </a:prstGeom>
        </p:spPr>
        <p:txBody>
          <a:bodyPr wrap="none">
            <a:spAutoFit/>
          </a:bodyPr>
          <a:lstStyle/>
          <a:p>
            <a:r>
              <a:rPr lang="en-US" altLang="zh-CN" dirty="0"/>
              <a:t>1.3.2 </a:t>
            </a:r>
            <a:r>
              <a:rPr lang="zh-CN" altLang="en-US" dirty="0"/>
              <a:t>开源工具</a:t>
            </a:r>
            <a:endParaRPr lang="zh-CN" altLang="en-US"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1.3</a:t>
            </a:r>
            <a:r>
              <a:rPr lang="zh-CN" altLang="en-US" sz="2100" b="1" spc="225" dirty="0">
                <a:solidFill>
                  <a:prstClr val="white"/>
                </a:solidFill>
              </a:rPr>
              <a:t>数据挖掘常用工具</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11268" name="Picture 4" descr="C:\Users\wang\Desktop\大数据\sparkmli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785" y="3383280"/>
            <a:ext cx="3720979" cy="1942465"/>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40679" y="3750705"/>
            <a:ext cx="5693399" cy="426279"/>
            <a:chOff x="2818680" y="4392786"/>
            <a:chExt cx="5693399" cy="426279"/>
          </a:xfrm>
          <a:solidFill>
            <a:srgbClr val="000066"/>
          </a:solidFill>
        </p:grpSpPr>
        <p:sp>
          <p:nvSpPr>
            <p:cNvPr id="39" name="圆角矩形 38"/>
            <p:cNvSpPr/>
            <p:nvPr/>
          </p:nvSpPr>
          <p:spPr>
            <a:xfrm>
              <a:off x="2818680" y="439278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2893229" y="4403567"/>
              <a:ext cx="3336170"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1.4</a:t>
              </a:r>
              <a:r>
                <a:rPr lang="zh-CN" altLang="en-US" sz="2100" spc="225" dirty="0">
                  <a:solidFill>
                    <a:schemeClr val="bg1"/>
                  </a:solidFill>
                  <a:latin typeface="微软雅黑" panose="020B0503020204020204" pitchFamily="34" charset="-122"/>
                  <a:ea typeface="微软雅黑" panose="020B0503020204020204" pitchFamily="34" charset="-122"/>
                </a:rPr>
                <a:t>　数据挖掘应用场景</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4014933" y="1169836"/>
              <a:ext cx="1114119" cy="523220"/>
            </a:xfrm>
            <a:prstGeom prst="rect">
              <a:avLst/>
            </a:prstGeom>
            <a:grpFill/>
          </p:spPr>
          <p:txBody>
            <a:bodyPr wrap="none" rtlCol="0">
              <a:spAutoFit/>
            </a:bodyPr>
            <a:lstStyle/>
            <a:p>
              <a:pPr algn="ctr"/>
              <a:r>
                <a:rPr lang="zh-CN" altLang="en-US" sz="2800" dirty="0">
                  <a:solidFill>
                    <a:schemeClr val="accent4"/>
                  </a:solidFill>
                </a:rPr>
                <a:t>第一章　绪论</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4230645"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数据挖掘起源及发展历史</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2055375"/>
            <a:ext cx="5693399" cy="416118"/>
            <a:chOff x="1807265" y="3573413"/>
            <a:chExt cx="5693399" cy="416118"/>
          </a:xfrm>
          <a:solidFill>
            <a:schemeClr val="bg2"/>
          </a:solidFill>
        </p:grpSpPr>
        <p:sp>
          <p:nvSpPr>
            <p:cNvPr id="71" name="圆角矩形 70"/>
            <p:cNvSpPr/>
            <p:nvPr/>
          </p:nvSpPr>
          <p:spPr>
            <a:xfrm>
              <a:off x="1807265" y="357341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574033"/>
              <a:ext cx="3336170"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1.1</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数据挖掘基本概念</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69" name="圆角矩形 68"/>
          <p:cNvSpPr/>
          <p:nvPr/>
        </p:nvSpPr>
        <p:spPr>
          <a:xfrm>
            <a:off x="1754534" y="317621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48" name="组合 47"/>
          <p:cNvGrpSpPr/>
          <p:nvPr/>
        </p:nvGrpSpPr>
        <p:grpSpPr>
          <a:xfrm>
            <a:off x="1754534" y="3159281"/>
            <a:ext cx="5693399" cy="415498"/>
            <a:chOff x="1807265" y="1894540"/>
            <a:chExt cx="5693399" cy="415498"/>
          </a:xfrm>
          <a:solidFill>
            <a:schemeClr val="bg2"/>
          </a:solidFill>
        </p:grpSpPr>
        <p:sp>
          <p:nvSpPr>
            <p:cNvPr id="49" name="圆角矩形 48"/>
            <p:cNvSpPr/>
            <p:nvPr/>
          </p:nvSpPr>
          <p:spPr>
            <a:xfrm>
              <a:off x="1807265" y="1910472"/>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1894540"/>
              <a:ext cx="3336170"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1.3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数据挖掘常用工具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830997"/>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t>数据挖掘能做什么？</a:t>
            </a:r>
            <a:endParaRPr lang="en-US" altLang="zh-CN" sz="1600" dirty="0"/>
          </a:p>
          <a:p>
            <a:pPr>
              <a:lnSpc>
                <a:spcPct val="150000"/>
              </a:lnSpc>
            </a:pPr>
            <a:r>
              <a:rPr lang="zh-CN" altLang="en-US" sz="1600" dirty="0"/>
              <a:t>发现最有价值的客户</a:t>
            </a:r>
            <a:endParaRPr lang="zh-CN" altLang="en-US" sz="1600" dirty="0"/>
          </a:p>
        </p:txBody>
      </p:sp>
      <p:sp>
        <p:nvSpPr>
          <p:cNvPr id="82" name="矩形 81"/>
          <p:cNvSpPr/>
          <p:nvPr/>
        </p:nvSpPr>
        <p:spPr>
          <a:xfrm>
            <a:off x="259814" y="874479"/>
            <a:ext cx="2194832" cy="369332"/>
          </a:xfrm>
          <a:prstGeom prst="rect">
            <a:avLst/>
          </a:prstGeom>
        </p:spPr>
        <p:txBody>
          <a:bodyPr wrap="none">
            <a:spAutoFit/>
          </a:bodyPr>
          <a:lstStyle/>
          <a:p>
            <a:r>
              <a:rPr lang="en-US" altLang="zh-CN" dirty="0"/>
              <a:t>1.4 </a:t>
            </a:r>
            <a:r>
              <a:rPr lang="zh-CN" altLang="en-US" dirty="0"/>
              <a:t>数据挖掘的应用</a:t>
            </a:r>
            <a:endParaRPr lang="zh-CN" altLang="en-US"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1.4</a:t>
            </a:r>
            <a:r>
              <a:rPr lang="zh-CN" altLang="en-US" sz="2100" b="1" spc="225" dirty="0">
                <a:solidFill>
                  <a:prstClr val="white"/>
                </a:solidFill>
              </a:rPr>
              <a:t>数据挖掘应用场景</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019" y="2446658"/>
            <a:ext cx="3758163" cy="354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1200329"/>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t>数据挖掘能做什么？</a:t>
            </a:r>
            <a:endParaRPr lang="en-US" altLang="zh-CN" sz="1600" dirty="0"/>
          </a:p>
          <a:p>
            <a:pPr>
              <a:lnSpc>
                <a:spcPct val="150000"/>
              </a:lnSpc>
            </a:pPr>
            <a:r>
              <a:rPr lang="zh-CN" altLang="en-US" sz="1600" dirty="0"/>
              <a:t>发现最有价值的客户</a:t>
            </a:r>
            <a:endParaRPr lang="zh-CN" altLang="en-US" sz="1600" dirty="0"/>
          </a:p>
          <a:p>
            <a:pPr>
              <a:lnSpc>
                <a:spcPct val="150000"/>
              </a:lnSpc>
            </a:pPr>
            <a:r>
              <a:rPr lang="zh-CN" altLang="en-US" sz="1600" dirty="0"/>
              <a:t>使组合销售更有效率</a:t>
            </a:r>
            <a:endParaRPr lang="zh-CN" altLang="en-US" sz="1600" dirty="0"/>
          </a:p>
        </p:txBody>
      </p:sp>
      <p:sp>
        <p:nvSpPr>
          <p:cNvPr id="82" name="矩形 81"/>
          <p:cNvSpPr/>
          <p:nvPr/>
        </p:nvSpPr>
        <p:spPr>
          <a:xfrm>
            <a:off x="259814" y="874479"/>
            <a:ext cx="2194832" cy="369332"/>
          </a:xfrm>
          <a:prstGeom prst="rect">
            <a:avLst/>
          </a:prstGeom>
        </p:spPr>
        <p:txBody>
          <a:bodyPr wrap="none">
            <a:spAutoFit/>
          </a:bodyPr>
          <a:lstStyle/>
          <a:p>
            <a:r>
              <a:rPr lang="en-US" altLang="zh-CN" dirty="0"/>
              <a:t>1.4 </a:t>
            </a:r>
            <a:r>
              <a:rPr lang="zh-CN" altLang="en-US" dirty="0"/>
              <a:t>数据挖掘的应用</a:t>
            </a:r>
            <a:endParaRPr lang="zh-CN" altLang="en-US"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1.4</a:t>
            </a:r>
            <a:r>
              <a:rPr lang="zh-CN" altLang="en-US" sz="2100" b="1" spc="225" dirty="0">
                <a:solidFill>
                  <a:prstClr val="white"/>
                </a:solidFill>
              </a:rPr>
              <a:t>数据挖掘应用场景</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99" y="2673927"/>
            <a:ext cx="3980453" cy="3295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rgbClr val="00006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3336170"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1.1</a:t>
              </a:r>
              <a:r>
                <a:rPr lang="zh-CN" altLang="en-US" sz="2100" spc="225" dirty="0">
                  <a:solidFill>
                    <a:schemeClr val="bg1"/>
                  </a:solidFill>
                  <a:latin typeface="微软雅黑" panose="020B0503020204020204" pitchFamily="34" charset="-122"/>
                  <a:ea typeface="微软雅黑" panose="020B0503020204020204" pitchFamily="34" charset="-122"/>
                </a:rPr>
                <a:t>　数据挖掘基本概念</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4014933" y="1169836"/>
              <a:ext cx="1114119" cy="523220"/>
            </a:xfrm>
            <a:prstGeom prst="rect">
              <a:avLst/>
            </a:prstGeom>
            <a:grpFill/>
          </p:spPr>
          <p:txBody>
            <a:bodyPr wrap="none" rtlCol="0">
              <a:spAutoFit/>
            </a:bodyPr>
            <a:lstStyle/>
            <a:p>
              <a:pPr algn="ctr"/>
              <a:r>
                <a:rPr lang="zh-CN" altLang="en-US" sz="2800" dirty="0">
                  <a:solidFill>
                    <a:schemeClr val="accent4"/>
                  </a:solidFill>
                </a:rPr>
                <a:t>第一章　绪论</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4230645"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数据挖掘起源及发展历史</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3336170"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1.3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数据挖掘常用工具</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3336170"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1.4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数据挖掘应用场景</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1569660"/>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t>数据挖掘能做什么？</a:t>
            </a:r>
            <a:endParaRPr lang="en-US" altLang="zh-CN" sz="1600" dirty="0"/>
          </a:p>
          <a:p>
            <a:pPr>
              <a:lnSpc>
                <a:spcPct val="150000"/>
              </a:lnSpc>
            </a:pPr>
            <a:r>
              <a:rPr lang="zh-CN" altLang="en-US" sz="1600" dirty="0"/>
              <a:t>发现最有价值的客户</a:t>
            </a:r>
            <a:endParaRPr lang="zh-CN" altLang="en-US" sz="1600" dirty="0"/>
          </a:p>
          <a:p>
            <a:pPr>
              <a:lnSpc>
                <a:spcPct val="150000"/>
              </a:lnSpc>
            </a:pPr>
            <a:r>
              <a:rPr lang="zh-CN" altLang="en-US" sz="1600" dirty="0"/>
              <a:t>使组合销售更有效率</a:t>
            </a:r>
            <a:endParaRPr lang="zh-CN" altLang="en-US" sz="1600" dirty="0"/>
          </a:p>
          <a:p>
            <a:pPr>
              <a:lnSpc>
                <a:spcPct val="150000"/>
              </a:lnSpc>
            </a:pPr>
            <a:r>
              <a:rPr lang="zh-CN" altLang="en-US" sz="1600" dirty="0"/>
              <a:t>留住那些最有价值的客户</a:t>
            </a:r>
            <a:endParaRPr lang="zh-CN" altLang="en-US" sz="1600" dirty="0"/>
          </a:p>
        </p:txBody>
      </p:sp>
      <p:sp>
        <p:nvSpPr>
          <p:cNvPr id="82" name="矩形 81"/>
          <p:cNvSpPr/>
          <p:nvPr/>
        </p:nvSpPr>
        <p:spPr>
          <a:xfrm>
            <a:off x="259814" y="874479"/>
            <a:ext cx="2194832" cy="369332"/>
          </a:xfrm>
          <a:prstGeom prst="rect">
            <a:avLst/>
          </a:prstGeom>
        </p:spPr>
        <p:txBody>
          <a:bodyPr wrap="none">
            <a:spAutoFit/>
          </a:bodyPr>
          <a:lstStyle/>
          <a:p>
            <a:r>
              <a:rPr lang="en-US" altLang="zh-CN" dirty="0"/>
              <a:t>1.4 </a:t>
            </a:r>
            <a:r>
              <a:rPr lang="zh-CN" altLang="en-US" dirty="0"/>
              <a:t>数据挖掘的应用</a:t>
            </a:r>
            <a:endParaRPr lang="zh-CN" altLang="en-US"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1.4</a:t>
            </a:r>
            <a:r>
              <a:rPr lang="zh-CN" altLang="en-US" sz="2100" b="1" spc="225" dirty="0">
                <a:solidFill>
                  <a:prstClr val="white"/>
                </a:solidFill>
              </a:rPr>
              <a:t>数据挖掘应用场景</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69" name="Picture 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138" y="2675647"/>
            <a:ext cx="3980668" cy="31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1938992"/>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t>数据挖掘能做什么？</a:t>
            </a:r>
            <a:endParaRPr lang="en-US" altLang="zh-CN" sz="1600" dirty="0"/>
          </a:p>
          <a:p>
            <a:pPr>
              <a:lnSpc>
                <a:spcPct val="150000"/>
              </a:lnSpc>
            </a:pPr>
            <a:r>
              <a:rPr lang="zh-CN" altLang="en-US" sz="1600" dirty="0"/>
              <a:t>发现最有价值的客户</a:t>
            </a:r>
            <a:endParaRPr lang="zh-CN" altLang="en-US" sz="1600" dirty="0"/>
          </a:p>
          <a:p>
            <a:pPr>
              <a:lnSpc>
                <a:spcPct val="150000"/>
              </a:lnSpc>
            </a:pPr>
            <a:r>
              <a:rPr lang="zh-CN" altLang="en-US" sz="1600" dirty="0"/>
              <a:t>使组合销售更有效率</a:t>
            </a:r>
            <a:endParaRPr lang="zh-CN" altLang="en-US" sz="1600" dirty="0"/>
          </a:p>
          <a:p>
            <a:pPr>
              <a:lnSpc>
                <a:spcPct val="150000"/>
              </a:lnSpc>
            </a:pPr>
            <a:r>
              <a:rPr lang="zh-CN" altLang="en-US" sz="1600" dirty="0"/>
              <a:t>留住那些最有价值的客户</a:t>
            </a:r>
            <a:endParaRPr lang="zh-CN" altLang="en-US" sz="1600" dirty="0"/>
          </a:p>
          <a:p>
            <a:pPr>
              <a:lnSpc>
                <a:spcPct val="150000"/>
              </a:lnSpc>
            </a:pPr>
            <a:r>
              <a:rPr lang="zh-CN" altLang="en-US" sz="1600" dirty="0"/>
              <a:t>用更小的成本发现欺诈现象</a:t>
            </a:r>
            <a:endParaRPr lang="zh-CN" altLang="en-US" sz="1600" dirty="0"/>
          </a:p>
        </p:txBody>
      </p:sp>
      <p:sp>
        <p:nvSpPr>
          <p:cNvPr id="82" name="矩形 81"/>
          <p:cNvSpPr/>
          <p:nvPr/>
        </p:nvSpPr>
        <p:spPr>
          <a:xfrm>
            <a:off x="259814" y="874479"/>
            <a:ext cx="2194832" cy="369332"/>
          </a:xfrm>
          <a:prstGeom prst="rect">
            <a:avLst/>
          </a:prstGeom>
        </p:spPr>
        <p:txBody>
          <a:bodyPr wrap="none">
            <a:spAutoFit/>
          </a:bodyPr>
          <a:lstStyle/>
          <a:p>
            <a:r>
              <a:rPr lang="en-US" altLang="zh-CN" dirty="0"/>
              <a:t>1.4 </a:t>
            </a:r>
            <a:r>
              <a:rPr lang="zh-CN" altLang="en-US" dirty="0"/>
              <a:t>数据挖掘的应用</a:t>
            </a:r>
            <a:endParaRPr lang="zh-CN" altLang="en-US"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1.4</a:t>
            </a:r>
            <a:r>
              <a:rPr lang="zh-CN" altLang="en-US" sz="2100" b="1" spc="225" dirty="0">
                <a:solidFill>
                  <a:prstClr val="white"/>
                </a:solidFill>
              </a:rPr>
              <a:t>数据挖掘应用场景</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750" y="2504896"/>
            <a:ext cx="4524744" cy="36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2677656"/>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t>电信：客户细分，客户流失分析</a:t>
            </a:r>
            <a:endParaRPr lang="zh-CN" altLang="en-US" sz="1600" dirty="0"/>
          </a:p>
          <a:p>
            <a:pPr marL="285750" indent="-285750">
              <a:lnSpc>
                <a:spcPct val="150000"/>
              </a:lnSpc>
              <a:buFont typeface="Arial" panose="020B0604020202020204" pitchFamily="34" charset="0"/>
              <a:buChar char="•"/>
            </a:pPr>
            <a:r>
              <a:rPr lang="zh-CN" altLang="en-US" sz="1600" dirty="0"/>
              <a:t>银行：优化客户服务，信贷风险评估，欺诈检测</a:t>
            </a:r>
            <a:endParaRPr lang="zh-CN" altLang="en-US" sz="1600" dirty="0"/>
          </a:p>
          <a:p>
            <a:pPr marL="285750" indent="-285750">
              <a:lnSpc>
                <a:spcPct val="150000"/>
              </a:lnSpc>
              <a:buFont typeface="Arial" panose="020B0604020202020204" pitchFamily="34" charset="0"/>
              <a:buChar char="•"/>
            </a:pPr>
            <a:r>
              <a:rPr lang="zh-CN" altLang="en-US" sz="1600" dirty="0"/>
              <a:t>百货公司</a:t>
            </a:r>
            <a:r>
              <a:rPr lang="en-US" altLang="zh-CN" sz="1600" dirty="0"/>
              <a:t>/</a:t>
            </a:r>
            <a:r>
              <a:rPr lang="zh-CN" altLang="en-US" sz="1600" dirty="0"/>
              <a:t>超市：购物篮分析 （关联规则）</a:t>
            </a:r>
            <a:endParaRPr lang="zh-CN" altLang="en-US" sz="1600" dirty="0"/>
          </a:p>
          <a:p>
            <a:pPr marL="285750" indent="-285750">
              <a:lnSpc>
                <a:spcPct val="150000"/>
              </a:lnSpc>
              <a:buFont typeface="Arial" panose="020B0604020202020204" pitchFamily="34" charset="0"/>
              <a:buChar char="•"/>
            </a:pPr>
            <a:r>
              <a:rPr lang="zh-CN" altLang="en-US" sz="1600" dirty="0"/>
              <a:t>电子商务： 挖掘客户潜在需求，交叉销售</a:t>
            </a:r>
            <a:endParaRPr lang="zh-CN" altLang="en-US" sz="1600" dirty="0"/>
          </a:p>
          <a:p>
            <a:pPr marL="285750" indent="-285750">
              <a:lnSpc>
                <a:spcPct val="150000"/>
              </a:lnSpc>
              <a:buFont typeface="Arial" panose="020B0604020202020204" pitchFamily="34" charset="0"/>
              <a:buChar char="•"/>
            </a:pPr>
            <a:r>
              <a:rPr lang="zh-CN" altLang="en-US" sz="1600" dirty="0"/>
              <a:t>税务部门：偷漏税行为探测</a:t>
            </a:r>
            <a:endParaRPr lang="zh-CN" altLang="en-US" sz="1600" dirty="0"/>
          </a:p>
          <a:p>
            <a:pPr marL="285750" indent="-285750">
              <a:lnSpc>
                <a:spcPct val="150000"/>
              </a:lnSpc>
              <a:buFont typeface="Arial" panose="020B0604020202020204" pitchFamily="34" charset="0"/>
              <a:buChar char="•"/>
            </a:pPr>
            <a:r>
              <a:rPr lang="zh-CN" altLang="en-US" sz="1600" dirty="0"/>
              <a:t>警察机关：犯罪行为分析</a:t>
            </a:r>
            <a:endParaRPr lang="zh-CN" altLang="en-US" sz="1600" dirty="0"/>
          </a:p>
          <a:p>
            <a:pPr marL="285750" indent="-285750">
              <a:lnSpc>
                <a:spcPct val="150000"/>
              </a:lnSpc>
              <a:buFont typeface="Arial" panose="020B0604020202020204" pitchFamily="34" charset="0"/>
              <a:buChar char="•"/>
            </a:pPr>
            <a:r>
              <a:rPr lang="zh-CN" altLang="en-US" sz="1600" dirty="0"/>
              <a:t>医学： 医疗保健</a:t>
            </a:r>
            <a:endParaRPr lang="en-US" altLang="zh-CN" dirty="0"/>
          </a:p>
        </p:txBody>
      </p:sp>
      <p:sp>
        <p:nvSpPr>
          <p:cNvPr id="82" name="矩形 81"/>
          <p:cNvSpPr/>
          <p:nvPr/>
        </p:nvSpPr>
        <p:spPr>
          <a:xfrm>
            <a:off x="259814" y="874479"/>
            <a:ext cx="2194832" cy="369332"/>
          </a:xfrm>
          <a:prstGeom prst="rect">
            <a:avLst/>
          </a:prstGeom>
        </p:spPr>
        <p:txBody>
          <a:bodyPr wrap="none">
            <a:spAutoFit/>
          </a:bodyPr>
          <a:lstStyle/>
          <a:p>
            <a:r>
              <a:rPr lang="en-US" altLang="zh-CN" dirty="0"/>
              <a:t>1.4 </a:t>
            </a:r>
            <a:r>
              <a:rPr lang="zh-CN" altLang="en-US" dirty="0"/>
              <a:t>数据挖掘的应用</a:t>
            </a:r>
            <a:endParaRPr lang="zh-CN" altLang="en-US"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1.4</a:t>
            </a:r>
            <a:r>
              <a:rPr lang="zh-CN" altLang="en-US" sz="2100" b="1" spc="225" dirty="0">
                <a:solidFill>
                  <a:prstClr val="white"/>
                </a:solidFill>
              </a:rPr>
              <a:t>数据挖掘应用场景</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1026" name="Picture 2" descr="C:\Users\wang\Desktop\大数据\购物篮规则.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109" y="3216853"/>
            <a:ext cx="3797300" cy="2794000"/>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4601087" cy="923330"/>
          </a:xfrm>
          <a:prstGeom prst="rect">
            <a:avLst/>
          </a:prstGeom>
        </p:spPr>
        <p:txBody>
          <a:bodyPr wrap="square">
            <a:spAutoFit/>
          </a:bodyPr>
          <a:lstStyle/>
          <a:p>
            <a:pPr marL="285750" indent="-285750">
              <a:buFont typeface="Arial" panose="020B0604020202020204" pitchFamily="34" charset="0"/>
              <a:buChar char="•"/>
            </a:pPr>
            <a:r>
              <a:rPr lang="zh-CN" altLang="en-US" dirty="0"/>
              <a:t>应用案例</a:t>
            </a:r>
            <a:r>
              <a:rPr lang="en-US" altLang="zh-CN" dirty="0"/>
              <a:t>1</a:t>
            </a:r>
            <a:r>
              <a:rPr lang="zh-CN" altLang="en-US" dirty="0"/>
              <a:t>：</a:t>
            </a:r>
            <a:r>
              <a:rPr lang="zh-CN" altLang="en-US" dirty="0">
                <a:latin typeface="Times"/>
                <a:ea typeface="黑体" panose="02010609060101010101" pitchFamily="49" charset="-122"/>
              </a:rPr>
              <a:t>啤酒与尿不湿</a:t>
            </a:r>
            <a:endParaRPr lang="en-US" altLang="zh-CN" dirty="0">
              <a:latin typeface="Times"/>
              <a:ea typeface="黑体" panose="02010609060101010101" pitchFamily="49" charset="-122"/>
            </a:endParaRPr>
          </a:p>
          <a:p>
            <a:r>
              <a:rPr lang="en-US" altLang="zh-CN" dirty="0"/>
              <a:t>    </a:t>
            </a:r>
            <a:r>
              <a:rPr lang="zh-CN" altLang="zh-CN" dirty="0"/>
              <a:t>沃尔玛超市</a:t>
            </a:r>
            <a:r>
              <a:rPr lang="zh-CN" altLang="en-US" dirty="0"/>
              <a:t>，关联规则</a:t>
            </a:r>
            <a:endParaRPr lang="en-US" altLang="zh-CN" dirty="0"/>
          </a:p>
          <a:p>
            <a:endParaRPr lang="en-US" altLang="zh-CN" dirty="0"/>
          </a:p>
        </p:txBody>
      </p:sp>
      <p:sp>
        <p:nvSpPr>
          <p:cNvPr id="82" name="矩形 81"/>
          <p:cNvSpPr/>
          <p:nvPr/>
        </p:nvSpPr>
        <p:spPr>
          <a:xfrm>
            <a:off x="259814" y="874479"/>
            <a:ext cx="2194832" cy="369332"/>
          </a:xfrm>
          <a:prstGeom prst="rect">
            <a:avLst/>
          </a:prstGeom>
        </p:spPr>
        <p:txBody>
          <a:bodyPr wrap="none">
            <a:spAutoFit/>
          </a:bodyPr>
          <a:lstStyle/>
          <a:p>
            <a:r>
              <a:rPr lang="en-US" altLang="zh-CN" dirty="0"/>
              <a:t>1.4 </a:t>
            </a:r>
            <a:r>
              <a:rPr lang="zh-CN" altLang="en-US" dirty="0"/>
              <a:t>数据挖掘的应用</a:t>
            </a:r>
            <a:endParaRPr lang="zh-CN" altLang="en-US"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1.4</a:t>
            </a:r>
            <a:r>
              <a:rPr lang="zh-CN" altLang="en-US" sz="2100" b="1" spc="225" dirty="0">
                <a:solidFill>
                  <a:prstClr val="white"/>
                </a:solidFill>
              </a:rPr>
              <a:t>数据挖掘应用场景</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4098" name="Picture 2" descr="C:\Users\wang\Desktop\大数据\timg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9855" y="2106692"/>
            <a:ext cx="5221138" cy="3777167"/>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4601087" cy="3693319"/>
          </a:xfrm>
          <a:prstGeom prst="rect">
            <a:avLst/>
          </a:prstGeom>
        </p:spPr>
        <p:txBody>
          <a:bodyPr wrap="square">
            <a:spAutoFit/>
          </a:bodyPr>
          <a:lstStyle/>
          <a:p>
            <a:pPr marL="285750" indent="-285750">
              <a:buFont typeface="Arial" panose="020B0604020202020204" pitchFamily="34" charset="0"/>
              <a:buChar char="•"/>
            </a:pPr>
            <a:r>
              <a:rPr lang="zh-CN" altLang="en-US" dirty="0"/>
              <a:t>应用案例</a:t>
            </a:r>
            <a:r>
              <a:rPr lang="en-US" altLang="zh-CN" dirty="0"/>
              <a:t>2</a:t>
            </a:r>
            <a:endParaRPr lang="en-US" altLang="zh-CN" dirty="0"/>
          </a:p>
          <a:p>
            <a:r>
              <a:rPr lang="zh-CN" altLang="en-US" dirty="0"/>
              <a:t>汇丰银行需要对不断增长的客户群进行分类，对每种产品找出最有价值的客户，</a:t>
            </a:r>
            <a:r>
              <a:rPr lang="zh-CN" altLang="en-US" dirty="0">
                <a:solidFill>
                  <a:srgbClr val="FF6600"/>
                </a:solidFill>
                <a:latin typeface="Times"/>
                <a:ea typeface="黑体" panose="02010609060101010101" pitchFamily="49" charset="-122"/>
              </a:rPr>
              <a:t>营销费用减少了</a:t>
            </a:r>
            <a:r>
              <a:rPr lang="en-US" altLang="zh-CN" dirty="0">
                <a:solidFill>
                  <a:srgbClr val="FF6600"/>
                </a:solidFill>
                <a:latin typeface="Times"/>
                <a:ea typeface="黑体" panose="02010609060101010101" pitchFamily="49" charset="-122"/>
              </a:rPr>
              <a:t>30</a:t>
            </a:r>
            <a:r>
              <a:rPr lang="zh-CN" altLang="en-US" dirty="0">
                <a:solidFill>
                  <a:srgbClr val="FF6600"/>
                </a:solidFill>
                <a:latin typeface="Times"/>
                <a:ea typeface="黑体" panose="02010609060101010101" pitchFamily="49" charset="-122"/>
              </a:rPr>
              <a:t>％。</a:t>
            </a:r>
            <a:endParaRPr lang="en-US" altLang="zh-CN" dirty="0">
              <a:solidFill>
                <a:srgbClr val="FF6600"/>
              </a:solidFill>
              <a:latin typeface="Times"/>
              <a:ea typeface="黑体" panose="02010609060101010101" pitchFamily="49" charset="-122"/>
            </a:endParaRPr>
          </a:p>
          <a:p>
            <a:endParaRPr lang="en-US" altLang="zh-CN" dirty="0">
              <a:solidFill>
                <a:srgbClr val="FF6600"/>
              </a:solidFill>
              <a:latin typeface="Times"/>
              <a:ea typeface="黑体" panose="02010609060101010101" pitchFamily="49" charset="-122"/>
            </a:endParaRPr>
          </a:p>
          <a:p>
            <a:endParaRPr lang="zh-CN" altLang="en-US" dirty="0">
              <a:solidFill>
                <a:srgbClr val="FF6600"/>
              </a:solidFill>
              <a:latin typeface="Times"/>
              <a:ea typeface="黑体" panose="02010609060101010101" pitchFamily="49" charset="-122"/>
            </a:endParaRPr>
          </a:p>
          <a:p>
            <a:pPr marL="285750" indent="-285750">
              <a:buFont typeface="Arial" panose="020B0604020202020204" pitchFamily="34" charset="0"/>
              <a:buChar char="•"/>
            </a:pPr>
            <a:r>
              <a:rPr lang="zh-CN" altLang="en-US" dirty="0"/>
              <a:t>应用案例</a:t>
            </a:r>
            <a:r>
              <a:rPr lang="en-US" altLang="zh-CN" dirty="0"/>
              <a:t>3</a:t>
            </a:r>
            <a:endParaRPr lang="en-US" altLang="zh-CN" dirty="0"/>
          </a:p>
          <a:p>
            <a:r>
              <a:rPr lang="zh-CN" altLang="en-US" dirty="0"/>
              <a:t>美国国防财务部需要从每年上百万比的军火交易中发现可能存在的欺诈现象。</a:t>
            </a:r>
            <a:endParaRPr lang="en-US" altLang="zh-CN" dirty="0"/>
          </a:p>
          <a:p>
            <a:r>
              <a:rPr lang="zh-CN" altLang="en-US" dirty="0"/>
              <a:t>发现可能存在欺诈的交易，进行深入调查，节约了大量的调查成本。</a:t>
            </a:r>
            <a:endParaRPr lang="zh-CN" altLang="en-US" dirty="0"/>
          </a:p>
          <a:p>
            <a:endParaRPr lang="en-US" altLang="zh-CN" dirty="0"/>
          </a:p>
          <a:p>
            <a:endParaRPr lang="en-US" altLang="zh-CN" dirty="0"/>
          </a:p>
        </p:txBody>
      </p:sp>
      <p:sp>
        <p:nvSpPr>
          <p:cNvPr id="82" name="矩形 81"/>
          <p:cNvSpPr/>
          <p:nvPr/>
        </p:nvSpPr>
        <p:spPr>
          <a:xfrm>
            <a:off x="259814" y="874479"/>
            <a:ext cx="2194832" cy="369332"/>
          </a:xfrm>
          <a:prstGeom prst="rect">
            <a:avLst/>
          </a:prstGeom>
        </p:spPr>
        <p:txBody>
          <a:bodyPr wrap="none">
            <a:spAutoFit/>
          </a:bodyPr>
          <a:lstStyle/>
          <a:p>
            <a:r>
              <a:rPr lang="en-US" altLang="zh-CN" dirty="0"/>
              <a:t>1.4 </a:t>
            </a:r>
            <a:r>
              <a:rPr lang="zh-CN" altLang="en-US" dirty="0"/>
              <a:t>数据挖掘的应用</a:t>
            </a:r>
            <a:endParaRPr lang="zh-CN" altLang="en-US"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1.4</a:t>
            </a:r>
            <a:r>
              <a:rPr lang="zh-CN" altLang="en-US" sz="2100" b="1" spc="225" dirty="0">
                <a:solidFill>
                  <a:prstClr val="white"/>
                </a:solidFill>
              </a:rPr>
              <a:t>数据挖掘应用场景</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968" y="1665104"/>
            <a:ext cx="2651815" cy="74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0203" y="3099959"/>
            <a:ext cx="14541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0" y="3176"/>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2" name="组合 1"/>
          <p:cNvGrpSpPr/>
          <p:nvPr/>
        </p:nvGrpSpPr>
        <p:grpSpPr>
          <a:xfrm>
            <a:off x="225399" y="43062"/>
            <a:ext cx="1569660" cy="646331"/>
            <a:chOff x="564072" y="1012685"/>
            <a:chExt cx="1569660" cy="646331"/>
          </a:xfrm>
        </p:grpSpPr>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grpSp>
      <p:sp>
        <p:nvSpPr>
          <p:cNvPr id="13315" name="Rectangle 3"/>
          <p:cNvSpPr>
            <a:spLocks noChangeArrowheads="1"/>
          </p:cNvSpPr>
          <p:nvPr/>
        </p:nvSpPr>
        <p:spPr bwMode="auto">
          <a:xfrm>
            <a:off x="241300" y="1333500"/>
            <a:ext cx="8597225" cy="2554545"/>
          </a:xfrm>
          <a:prstGeom prst="rect">
            <a:avLst/>
          </a:prstGeom>
          <a:noFill/>
          <a:ln w="9525">
            <a:noFill/>
            <a:miter lim="800000"/>
          </a:ln>
          <a:effectLst/>
        </p:spPr>
        <p:txBody>
          <a:bodyPr vert="horz" wrap="none" lIns="91440" tIns="45720" rIns="91440" bIns="45720" numCol="1" anchor="ctr" anchorCtr="0" compatLnSpc="1">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pPr>
            <a:r>
              <a:rPr kumimoji="0" lang="zh-CN" sz="2000" b="0" i="0" u="none" strike="noStrike" cap="none" normalizeH="0" baseline="0" dirty="0">
                <a:ln>
                  <a:noFill/>
                </a:ln>
                <a:solidFill>
                  <a:schemeClr val="bg1"/>
                </a:solidFill>
                <a:effectLst/>
                <a:latin typeface="Times New Roman" panose="02020603050405020304" charset="0"/>
                <a:ea typeface="宋体" panose="02010600030101010101" pitchFamily="2" charset="-122"/>
                <a:cs typeface="Times New Roman" panose="02020603050405020304" charset="0"/>
              </a:rPr>
              <a:t>在数据挖掘之前为什么要对原始数据进行预处理？</a:t>
            </a:r>
            <a:endParaRPr kumimoji="0" lang="zh-CN" sz="2000" b="0"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pPr>
            <a:r>
              <a:rPr kumimoji="0" lang="zh-CN" sz="2000" b="0" i="0" u="none" strike="noStrike" cap="none" normalizeH="0" baseline="0" dirty="0">
                <a:ln>
                  <a:noFill/>
                </a:ln>
                <a:solidFill>
                  <a:schemeClr val="bg1"/>
                </a:solidFill>
                <a:effectLst/>
                <a:latin typeface="Times New Roman" panose="02020603050405020304" charset="0"/>
                <a:ea typeface="宋体" panose="02010600030101010101" pitchFamily="2" charset="-122"/>
                <a:cs typeface="Times New Roman" panose="02020603050405020304" charset="0"/>
              </a:rPr>
              <a:t>简述数据清理的基本内容。</a:t>
            </a:r>
            <a:endParaRPr kumimoji="0" lang="zh-CN" sz="2000" b="0"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pPr>
            <a:r>
              <a:rPr kumimoji="0" lang="zh-CN" sz="2000" b="0" i="0" u="none" strike="noStrike" cap="none" normalizeH="0" baseline="0" dirty="0">
                <a:ln>
                  <a:noFill/>
                </a:ln>
                <a:solidFill>
                  <a:schemeClr val="bg1"/>
                </a:solidFill>
                <a:effectLst/>
                <a:latin typeface="Times New Roman" panose="02020603050405020304" charset="0"/>
                <a:ea typeface="宋体" panose="02010600030101010101" pitchFamily="2" charset="-122"/>
                <a:cs typeface="Times New Roman" panose="02020603050405020304" charset="0"/>
              </a:rPr>
              <a:t>简述数据预处理的方法和内容。</a:t>
            </a:r>
            <a:endParaRPr kumimoji="0" lang="zh-CN" sz="2000" b="0"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pPr>
            <a:r>
              <a:rPr kumimoji="0" lang="zh-CN" sz="2000" b="0" i="0" u="none" strike="noStrike" cap="none" normalizeH="0" baseline="0" dirty="0">
                <a:ln>
                  <a:noFill/>
                </a:ln>
                <a:solidFill>
                  <a:schemeClr val="bg1"/>
                </a:solidFill>
                <a:effectLst/>
                <a:latin typeface="Times New Roman" panose="02020603050405020304" charset="0"/>
                <a:ea typeface="宋体" panose="02010600030101010101" pitchFamily="2" charset="-122"/>
                <a:cs typeface="Times New Roman" panose="02020603050405020304" charset="0"/>
              </a:rPr>
              <a:t>简述数据空缺值的处理方法。</a:t>
            </a:r>
            <a:endParaRPr kumimoji="0" lang="zh-CN" sz="2000" b="0"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pPr>
            <a:r>
              <a:rPr kumimoji="0" lang="zh-CN" sz="2000" b="0" i="0" u="none" strike="noStrike" cap="none" normalizeH="0" baseline="0" dirty="0">
                <a:ln>
                  <a:noFill/>
                </a:ln>
                <a:solidFill>
                  <a:schemeClr val="bg1"/>
                </a:solidFill>
                <a:effectLst/>
                <a:latin typeface="Times New Roman" panose="02020603050405020304" charset="0"/>
                <a:ea typeface="宋体" panose="02010600030101010101" pitchFamily="2" charset="-122"/>
                <a:cs typeface="Times New Roman" panose="02020603050405020304" charset="0"/>
              </a:rPr>
              <a:t>数据归约的方法有哪些？为什么要进行维归约？</a:t>
            </a:r>
            <a:endParaRPr kumimoji="0" lang="zh-CN" sz="2000" b="0"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pPr>
            <a:r>
              <a:rPr kumimoji="0" lang="zh-CN" sz="2000" b="0" i="0" u="none" strike="noStrike" cap="none" normalizeH="0" baseline="0" dirty="0">
                <a:ln>
                  <a:noFill/>
                </a:ln>
                <a:solidFill>
                  <a:schemeClr val="bg1"/>
                </a:solidFill>
                <a:effectLst/>
                <a:latin typeface="Times New Roman" panose="02020603050405020304" charset="0"/>
                <a:ea typeface="宋体" panose="02010600030101010101" pitchFamily="2" charset="-122"/>
                <a:cs typeface="Times New Roman" panose="02020603050405020304" charset="0"/>
              </a:rPr>
              <a:t>什么是数据规范化？规范化的常用方法有哪些？写出对应的变换公式。</a:t>
            </a:r>
            <a:endParaRPr kumimoji="0" lang="zh-CN" sz="2000" b="0"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pPr>
            <a:r>
              <a:rPr kumimoji="0" lang="zh-CN" sz="2000" b="0" i="0" u="none" strike="noStrike" cap="none" normalizeH="0" baseline="0" dirty="0">
                <a:ln>
                  <a:noFill/>
                </a:ln>
                <a:solidFill>
                  <a:schemeClr val="bg1"/>
                </a:solidFill>
                <a:effectLst/>
                <a:latin typeface="Times New Roman" panose="02020603050405020304" charset="0"/>
                <a:ea typeface="宋体" panose="02010600030101010101" pitchFamily="2" charset="-122"/>
                <a:cs typeface="Times New Roman" panose="02020603050405020304" charset="0"/>
              </a:rPr>
              <a:t>什么是数据仓库？为什么要建立数据仓库？</a:t>
            </a:r>
            <a:endParaRPr kumimoji="0" lang="zh-CN" sz="2000" b="0"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pPr>
            <a:r>
              <a:rPr kumimoji="0" lang="zh-CN" sz="2000" b="0" i="0" u="none" strike="noStrike" cap="none" normalizeH="0" baseline="0" dirty="0">
                <a:ln>
                  <a:noFill/>
                </a:ln>
                <a:solidFill>
                  <a:schemeClr val="bg1"/>
                </a:solidFill>
                <a:effectLst/>
                <a:latin typeface="Times New Roman" panose="02020603050405020304" charset="0"/>
                <a:ea typeface="宋体" panose="02010600030101010101" pitchFamily="2" charset="-122"/>
                <a:cs typeface="Times New Roman" panose="02020603050405020304" charset="0"/>
              </a:rPr>
              <a:t>什么是</a:t>
            </a:r>
            <a:r>
              <a:rPr kumimoji="0" lang="en-US" altLang="zh-CN" sz="2000" b="0" i="0" u="none" strike="noStrike" cap="none" normalizeH="0" baseline="0" dirty="0">
                <a:ln>
                  <a:noFill/>
                </a:ln>
                <a:solidFill>
                  <a:schemeClr val="bg1"/>
                </a:solidFill>
                <a:effectLst/>
                <a:latin typeface="Times New Roman" panose="02020603050405020304" charset="0"/>
                <a:ea typeface="宋体" panose="02010600030101010101" pitchFamily="2" charset="-122"/>
                <a:cs typeface="Times New Roman" panose="02020603050405020304" charset="0"/>
              </a:rPr>
              <a:t>OLTP</a:t>
            </a:r>
            <a:r>
              <a:rPr kumimoji="0" lang="zh-CN" altLang="en-US" sz="2000" b="0" i="0" u="none" strike="noStrike" cap="none" normalizeH="0" baseline="0" dirty="0">
                <a:ln>
                  <a:noFill/>
                </a:ln>
                <a:solidFill>
                  <a:schemeClr val="bg1"/>
                </a:solidFill>
                <a:effectLst/>
                <a:latin typeface="Times New Roman" panose="02020603050405020304" charset="0"/>
                <a:ea typeface="宋体" panose="02010600030101010101" pitchFamily="2" charset="-122"/>
                <a:cs typeface="Times New Roman" panose="02020603050405020304" charset="0"/>
              </a:rPr>
              <a:t>和</a:t>
            </a:r>
            <a:r>
              <a:rPr kumimoji="0" lang="en-US" altLang="zh-CN" sz="2000" b="0" i="0" u="none" strike="noStrike" cap="none" normalizeH="0" baseline="0" dirty="0">
                <a:ln>
                  <a:noFill/>
                </a:ln>
                <a:solidFill>
                  <a:schemeClr val="bg1"/>
                </a:solidFill>
                <a:effectLst/>
                <a:latin typeface="Times New Roman" panose="02020603050405020304" charset="0"/>
                <a:ea typeface="宋体" panose="02010600030101010101" pitchFamily="2" charset="-122"/>
                <a:cs typeface="Times New Roman" panose="02020603050405020304" charset="0"/>
              </a:rPr>
              <a:t>OLAP?</a:t>
            </a:r>
            <a:r>
              <a:rPr kumimoji="0" lang="zh-CN" altLang="en-US" sz="2000" b="0" i="0" u="none" strike="noStrike" cap="none" normalizeH="0" baseline="0" dirty="0">
                <a:ln>
                  <a:noFill/>
                </a:ln>
                <a:solidFill>
                  <a:schemeClr val="bg1"/>
                </a:solidFill>
                <a:effectLst/>
                <a:latin typeface="Times New Roman" panose="02020603050405020304" charset="0"/>
                <a:ea typeface="宋体" panose="02010600030101010101" pitchFamily="2" charset="-122"/>
                <a:cs typeface="Times New Roman" panose="02020603050405020304" charset="0"/>
              </a:rPr>
              <a:t>它们之间异同有哪些？</a:t>
            </a:r>
            <a:endParaRPr kumimoji="0" lang="zh-CN" altLang="en-US" sz="2000" b="0"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yc-034\Desktop\云创大学-未来的大学，专注大数据人工智能培训与认证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
            <a:ext cx="466549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4572000" y="0"/>
            <a:ext cx="4572000" cy="6858000"/>
          </a:xfrm>
          <a:prstGeom prst="rect">
            <a:avLst/>
          </a:prstGeom>
          <a:solidFill>
            <a:srgbClr val="28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9688" y="-10862"/>
            <a:ext cx="214312" cy="6858000"/>
          </a:xfrm>
          <a:prstGeom prst="rect">
            <a:avLst/>
          </a:prstGeom>
        </p:spPr>
      </p:pic>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261" y="-11900"/>
            <a:ext cx="214312" cy="6858000"/>
          </a:xfrm>
          <a:prstGeom prst="rect">
            <a:avLst/>
          </a:prstGeom>
        </p:spPr>
      </p:pic>
      <p:pic>
        <p:nvPicPr>
          <p:cNvPr id="1026" name="Picture 2" descr="C:\Users\yc-034\AppData\Local\Temp\WeChat Files\fa740bf4eb5ba01a0250bf22005578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422" y="5345456"/>
            <a:ext cx="869150" cy="875542"/>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4896026" y="3343928"/>
            <a:ext cx="3958505" cy="1286506"/>
          </a:xfrm>
          <a:prstGeom prst="rect">
            <a:avLst/>
          </a:prstGeom>
        </p:spPr>
        <p:txBody>
          <a:bodyPr wrap="square">
            <a:spAutoFit/>
          </a:bodyPr>
          <a:lstStyle/>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在线学习、在线动手做实验</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学习云创大数据大量实际项目</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获取云创工程师认证、工信部认证、国际认证</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大</a:t>
            </a: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数据能力分析、工作匹配、智能推荐</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p:txBody>
      </p:sp>
      <p:pic>
        <p:nvPicPr>
          <p:cNvPr id="1029" name="Picture 5" descr="https://edu.cstor.cn/img/w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0835" y="5345456"/>
            <a:ext cx="869106" cy="87554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933258" y="6463743"/>
            <a:ext cx="1223412" cy="230832"/>
          </a:xfrm>
          <a:prstGeom prst="rect">
            <a:avLst/>
          </a:prstGeom>
        </p:spPr>
        <p:txBody>
          <a:bodyPr wrap="none">
            <a:spAutoFit/>
          </a:bodyPr>
          <a:lstStyle/>
          <a:p>
            <a:r>
              <a:rPr lang="zh-CN" altLang="en-US" sz="900">
                <a:solidFill>
                  <a:schemeClr val="bg1"/>
                </a:solidFill>
                <a:latin typeface="方正粗黑宋简体" pitchFamily="2" charset="-122"/>
                <a:ea typeface="方正粗黑宋简体" pitchFamily="2" charset="-122"/>
              </a:rPr>
              <a:t>云创大学微信公众号</a:t>
            </a:r>
            <a:endParaRPr lang="zh-CN" altLang="en-US" sz="900">
              <a:solidFill>
                <a:schemeClr val="bg1"/>
              </a:solidFill>
              <a:latin typeface="方正粗黑宋简体" pitchFamily="2" charset="-122"/>
              <a:ea typeface="方正粗黑宋简体" pitchFamily="2" charset="-122"/>
            </a:endParaRPr>
          </a:p>
        </p:txBody>
      </p:sp>
      <p:sp>
        <p:nvSpPr>
          <p:cNvPr id="31" name="矩形 30"/>
          <p:cNvSpPr/>
          <p:nvPr/>
        </p:nvSpPr>
        <p:spPr>
          <a:xfrm>
            <a:off x="5746039" y="6299849"/>
            <a:ext cx="877163" cy="230832"/>
          </a:xfrm>
          <a:prstGeom prst="rect">
            <a:avLst/>
          </a:prstGeom>
        </p:spPr>
        <p:txBody>
          <a:bodyPr wrap="none">
            <a:spAutoFit/>
          </a:bodyPr>
          <a:lstStyle/>
          <a:p>
            <a:r>
              <a:rPr lang="zh-CN" altLang="en-US" sz="900">
                <a:solidFill>
                  <a:schemeClr val="bg1"/>
                </a:solidFill>
                <a:latin typeface="方正粗黑宋简体" pitchFamily="2" charset="-122"/>
                <a:ea typeface="方正粗黑宋简体" pitchFamily="2" charset="-122"/>
              </a:rPr>
              <a:t>云创</a:t>
            </a:r>
            <a:r>
              <a:rPr lang="zh-CN" altLang="en-US" sz="900" smtClean="0">
                <a:solidFill>
                  <a:schemeClr val="bg1"/>
                </a:solidFill>
                <a:latin typeface="方正粗黑宋简体" pitchFamily="2" charset="-122"/>
                <a:ea typeface="方正粗黑宋简体" pitchFamily="2" charset="-122"/>
              </a:rPr>
              <a:t>大学网站</a:t>
            </a:r>
            <a:endParaRPr lang="zh-CN" altLang="en-US" sz="900">
              <a:solidFill>
                <a:schemeClr val="bg1"/>
              </a:solidFill>
              <a:latin typeface="方正粗黑宋简体" pitchFamily="2" charset="-122"/>
              <a:ea typeface="方正粗黑宋简体" pitchFamily="2" charset="-122"/>
            </a:endParaRPr>
          </a:p>
        </p:txBody>
      </p:sp>
      <p:sp>
        <p:nvSpPr>
          <p:cNvPr id="7" name="矩形 6"/>
          <p:cNvSpPr/>
          <p:nvPr/>
        </p:nvSpPr>
        <p:spPr>
          <a:xfrm>
            <a:off x="5519811" y="6461760"/>
            <a:ext cx="1285929" cy="230832"/>
          </a:xfrm>
          <a:prstGeom prst="rect">
            <a:avLst/>
          </a:prstGeom>
        </p:spPr>
        <p:txBody>
          <a:bodyPr wrap="none">
            <a:spAutoFit/>
          </a:bodyPr>
          <a:lstStyle/>
          <a:p>
            <a:r>
              <a:rPr lang="en-US" altLang="zh-CN" sz="900">
                <a:solidFill>
                  <a:schemeClr val="bg1"/>
                </a:solidFill>
                <a:latin typeface="方正粗黑宋简体" pitchFamily="2" charset="-122"/>
                <a:ea typeface="方正粗黑宋简体" pitchFamily="2" charset="-122"/>
              </a:rPr>
              <a:t>https://edu.cstor.cn/</a:t>
            </a:r>
            <a:endParaRPr lang="zh-CN" altLang="en-US" sz="900">
              <a:solidFill>
                <a:schemeClr val="bg1"/>
              </a:solidFill>
              <a:latin typeface="方正粗黑宋简体" pitchFamily="2" charset="-122"/>
              <a:ea typeface="方正粗黑宋简体" pitchFamily="2" charset="-122"/>
            </a:endParaRPr>
          </a:p>
        </p:txBody>
      </p:sp>
      <p:sp>
        <p:nvSpPr>
          <p:cNvPr id="20" name="矩形 19"/>
          <p:cNvSpPr/>
          <p:nvPr/>
        </p:nvSpPr>
        <p:spPr>
          <a:xfrm>
            <a:off x="5988208" y="809784"/>
            <a:ext cx="2468945" cy="523220"/>
          </a:xfrm>
          <a:prstGeom prst="rect">
            <a:avLst/>
          </a:prstGeom>
          <a:noFill/>
        </p:spPr>
        <p:txBody>
          <a:bodyPr wrap="none" lIns="91440" tIns="45720" rIns="91440" bIns="45720">
            <a:spAutoFit/>
          </a:bodyPr>
          <a:lstStyle/>
          <a:p>
            <a:pPr algn="ctr"/>
            <a:r>
              <a:rPr lang="zh-CN" altLang="en-US" sz="28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省钱</a:t>
            </a:r>
            <a:r>
              <a:rPr lang="zh-CN" altLang="en-US"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、省时间</a:t>
            </a:r>
            <a:r>
              <a:rPr lang="en-US" altLang="zh-CN"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a:t>
            </a:r>
            <a:endParaRPr lang="zh-CN" altLang="en-US"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endParaRPr>
          </a:p>
        </p:txBody>
      </p:sp>
      <p:sp>
        <p:nvSpPr>
          <p:cNvPr id="19" name="文本框 11"/>
          <p:cNvSpPr txBox="1"/>
          <p:nvPr/>
        </p:nvSpPr>
        <p:spPr>
          <a:xfrm>
            <a:off x="4786444" y="338591"/>
            <a:ext cx="3700052" cy="338554"/>
          </a:xfrm>
          <a:prstGeom prst="rect">
            <a:avLst/>
          </a:prstGeom>
          <a:noFill/>
        </p:spPr>
        <p:txBody>
          <a:bodyPr wrap="none" rtlCol="0">
            <a:spAutoFit/>
          </a:bodyPr>
          <a:lstStyle/>
          <a:p>
            <a:r>
              <a:rPr lang="zh-CN" altLang="en-US" sz="1600" b="1" smtClean="0">
                <a:solidFill>
                  <a:schemeClr val="bg1"/>
                </a:solidFill>
                <a:latin typeface="方正粗黑宋简体" pitchFamily="2" charset="-122"/>
                <a:ea typeface="方正粗黑宋简体" pitchFamily="2" charset="-122"/>
              </a:rPr>
              <a:t>大学生如何提高实战能力，高薪就业？</a:t>
            </a:r>
            <a:endParaRPr lang="zh-CN" altLang="en-US" sz="1600" b="1" dirty="0">
              <a:solidFill>
                <a:schemeClr val="bg1"/>
              </a:solidFill>
              <a:latin typeface="方正粗黑宋简体" pitchFamily="2" charset="-122"/>
              <a:ea typeface="方正粗黑宋简体" pitchFamily="2" charset="-122"/>
            </a:endParaRPr>
          </a:p>
        </p:txBody>
      </p:sp>
      <p:sp>
        <p:nvSpPr>
          <p:cNvPr id="21" name="文本框 11"/>
          <p:cNvSpPr txBox="1"/>
          <p:nvPr/>
        </p:nvSpPr>
        <p:spPr>
          <a:xfrm>
            <a:off x="4786444" y="917505"/>
            <a:ext cx="1218603" cy="338554"/>
          </a:xfrm>
          <a:prstGeom prst="rect">
            <a:avLst/>
          </a:prstGeom>
          <a:noFill/>
        </p:spPr>
        <p:txBody>
          <a:bodyPr wrap="none" rtlCol="0">
            <a:spAutoFit/>
          </a:bodyPr>
          <a:lstStyle/>
          <a:p>
            <a:r>
              <a:rPr lang="zh-CN" altLang="en-US" sz="1600" b="1" smtClean="0">
                <a:solidFill>
                  <a:schemeClr val="bg1"/>
                </a:solidFill>
                <a:latin typeface="方正粗黑宋简体" pitchFamily="2" charset="-122"/>
                <a:ea typeface="方正粗黑宋简体" pitchFamily="2" charset="-122"/>
              </a:rPr>
              <a:t>学到真本事</a:t>
            </a:r>
            <a:endParaRPr lang="zh-CN" altLang="en-US" sz="1600" b="1" dirty="0">
              <a:solidFill>
                <a:schemeClr val="bg1"/>
              </a:solidFill>
              <a:latin typeface="方正粗黑宋简体" pitchFamily="2" charset="-122"/>
              <a:ea typeface="方正粗黑宋简体" pitchFamily="2" charset="-122"/>
            </a:endParaRPr>
          </a:p>
        </p:txBody>
      </p:sp>
      <p:sp>
        <p:nvSpPr>
          <p:cNvPr id="22" name="文本框 11"/>
          <p:cNvSpPr txBox="1"/>
          <p:nvPr/>
        </p:nvSpPr>
        <p:spPr>
          <a:xfrm>
            <a:off x="4786443" y="1520189"/>
            <a:ext cx="4113627" cy="338554"/>
          </a:xfrm>
          <a:prstGeom prst="rect">
            <a:avLst/>
          </a:prstGeom>
          <a:noFill/>
        </p:spPr>
        <p:txBody>
          <a:bodyPr wrap="none" rtlCol="0">
            <a:spAutoFit/>
          </a:bodyPr>
          <a:lstStyle/>
          <a:p>
            <a:r>
              <a:rPr lang="zh-CN" altLang="en-US" sz="1600" b="1" smtClean="0">
                <a:solidFill>
                  <a:schemeClr val="bg1"/>
                </a:solidFill>
                <a:latin typeface="方正粗黑宋简体" pitchFamily="2" charset="-122"/>
                <a:ea typeface="方正粗黑宋简体" pitchFamily="2" charset="-122"/>
              </a:rPr>
              <a:t>学习大数据、人工智能、云计算的不二之选</a:t>
            </a:r>
            <a:endParaRPr lang="zh-CN" altLang="en-US" sz="1600" b="1" dirty="0">
              <a:solidFill>
                <a:schemeClr val="bg1"/>
              </a:solidFill>
              <a:latin typeface="方正粗黑宋简体" pitchFamily="2" charset="-122"/>
              <a:ea typeface="方正粗黑宋简体" pitchFamily="2" charset="-122"/>
            </a:endParaRPr>
          </a:p>
        </p:txBody>
      </p:sp>
      <p:sp>
        <p:nvSpPr>
          <p:cNvPr id="2" name="矩形 1"/>
          <p:cNvSpPr/>
          <p:nvPr/>
        </p:nvSpPr>
        <p:spPr>
          <a:xfrm>
            <a:off x="4665494" y="4718475"/>
            <a:ext cx="4493538" cy="461665"/>
          </a:xfrm>
          <a:prstGeom prst="rect">
            <a:avLst/>
          </a:prstGeom>
          <a:noFill/>
        </p:spPr>
        <p:txBody>
          <a:bodyPr wrap="none" lIns="91440" tIns="45720" rIns="91440" bIns="45720">
            <a:spAutoFit/>
          </a:bodyPr>
          <a:lstStyle/>
          <a:p>
            <a:pPr algn="ctr"/>
            <a:r>
              <a:rPr lang="zh-CN" altLang="en-US" sz="2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学</a:t>
            </a:r>
            <a:r>
              <a:rPr lang="zh-CN" altLang="en-US" sz="2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到真本事，走遍天下都不怕！</a:t>
            </a:r>
            <a:endParaRPr lang="zh-CN" altLang="en-US" sz="24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endParaRPr>
          </a:p>
        </p:txBody>
      </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0640" y="2027068"/>
            <a:ext cx="2087935" cy="128889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a:hlinkClick r:id="rId1"/>
          </p:cNvPr>
          <p:cNvSpPr/>
          <p:nvPr/>
        </p:nvSpPr>
        <p:spPr>
          <a:xfrm>
            <a:off x="4824939" y="933287"/>
            <a:ext cx="3917905" cy="2407038"/>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hlinkClick r:id="rId1"/>
          </p:cNvPr>
          <p:cNvSpPr/>
          <p:nvPr/>
        </p:nvSpPr>
        <p:spPr>
          <a:xfrm>
            <a:off x="403403" y="933288"/>
            <a:ext cx="3806288" cy="2407038"/>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462133" y="4669579"/>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669493"/>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599202"/>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599288"/>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599202"/>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669493"/>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599202"/>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669493"/>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669493"/>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599202"/>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矩形 3">
            <a:hlinkClick r:id="rId1"/>
          </p:cNvPr>
          <p:cNvSpPr/>
          <p:nvPr/>
        </p:nvSpPr>
        <p:spPr>
          <a:xfrm>
            <a:off x="427114" y="3639664"/>
            <a:ext cx="4078140" cy="709609"/>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1"/>
          </p:cNvPr>
          <p:cNvSpPr txBox="1"/>
          <p:nvPr/>
        </p:nvSpPr>
        <p:spPr>
          <a:xfrm>
            <a:off x="1995274" y="3836384"/>
            <a:ext cx="2509980" cy="346633"/>
          </a:xfrm>
          <a:prstGeom prst="rect">
            <a:avLst/>
          </a:prstGeom>
          <a:noFill/>
        </p:spPr>
        <p:txBody>
          <a:bodyPr wrap="none" rtlCol="0">
            <a:spAutoFit/>
          </a:bodyPr>
          <a:lstStyle/>
          <a:p>
            <a:pPr algn="ctr">
              <a:lnSpc>
                <a:spcPts val="2160"/>
              </a:lnSpc>
            </a:pPr>
            <a:r>
              <a:rPr lang="zh-CN" altLang="en-US" sz="1400" smtClean="0">
                <a:solidFill>
                  <a:schemeClr val="tx1">
                    <a:lumMod val="75000"/>
                    <a:lumOff val="25000"/>
                  </a:schemeClr>
                </a:solidFill>
                <a:latin typeface="+mj-ea"/>
                <a:ea typeface="+mj-ea"/>
              </a:rPr>
              <a:t>智能硬件大数据免费托管平台</a:t>
            </a:r>
            <a:endParaRPr lang="zh-CN" altLang="en-US" sz="1400" dirty="0" smtClean="0">
              <a:solidFill>
                <a:schemeClr val="tx1">
                  <a:lumMod val="75000"/>
                  <a:lumOff val="25000"/>
                </a:schemeClr>
              </a:solidFill>
              <a:latin typeface="+mj-ea"/>
              <a:ea typeface="+mj-ea"/>
            </a:endParaRPr>
          </a:p>
        </p:txBody>
      </p:sp>
      <p:pic>
        <p:nvPicPr>
          <p:cNvPr id="1048" name="Picture 24" descr="F:\大数据挖掘平台\物联网大数据平台\logo_bate_homeaaa.png">
            <a:hlinkClick r:id="rId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6424" y="3747764"/>
            <a:ext cx="1803529" cy="52387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16"/>
          <p:cNvGrpSpPr/>
          <p:nvPr/>
        </p:nvGrpSpPr>
        <p:grpSpPr>
          <a:xfrm>
            <a:off x="4580132" y="3600928"/>
            <a:ext cx="4121103" cy="799827"/>
            <a:chOff x="4986061" y="3557798"/>
            <a:chExt cx="3486036" cy="799827"/>
          </a:xfrm>
        </p:grpSpPr>
        <p:sp>
          <p:nvSpPr>
            <p:cNvPr id="37" name="矩形 36">
              <a:hlinkClick r:id="rId23"/>
            </p:cNvPr>
            <p:cNvSpPr/>
            <p:nvPr/>
          </p:nvSpPr>
          <p:spPr>
            <a:xfrm>
              <a:off x="4986061" y="3594588"/>
              <a:ext cx="3486036" cy="70961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3"/>
            </p:cNvPr>
            <p:cNvSpPr txBox="1"/>
            <p:nvPr/>
          </p:nvSpPr>
          <p:spPr>
            <a:xfrm>
              <a:off x="6635120" y="3780323"/>
              <a:ext cx="1800493" cy="346633"/>
            </a:xfrm>
            <a:prstGeom prst="rect">
              <a:avLst/>
            </a:prstGeom>
            <a:noFill/>
          </p:spPr>
          <p:txBody>
            <a:bodyPr wrap="none" rtlCol="0">
              <a:spAutoFit/>
            </a:bodyPr>
            <a:lstStyle/>
            <a:p>
              <a:pPr algn="ctr">
                <a:lnSpc>
                  <a:spcPts val="2160"/>
                </a:lnSpc>
              </a:pPr>
              <a:r>
                <a:rPr lang="zh-CN" altLang="en-US" sz="1400" smtClean="0">
                  <a:solidFill>
                    <a:schemeClr val="tx1">
                      <a:lumMod val="75000"/>
                      <a:lumOff val="25000"/>
                    </a:schemeClr>
                  </a:solidFill>
                  <a:latin typeface="+mj-ea"/>
                  <a:ea typeface="+mj-ea"/>
                </a:rPr>
                <a:t>环境大数据开放平台</a:t>
              </a:r>
              <a:endParaRPr lang="zh-CN" altLang="en-US" sz="1400" dirty="0" smtClean="0">
                <a:solidFill>
                  <a:schemeClr val="tx1">
                    <a:lumMod val="75000"/>
                    <a:lumOff val="25000"/>
                  </a:schemeClr>
                </a:solidFill>
                <a:latin typeface="+mj-ea"/>
                <a:ea typeface="+mj-ea"/>
              </a:endParaRPr>
            </a:p>
          </p:txBody>
        </p:sp>
        <p:pic>
          <p:nvPicPr>
            <p:cNvPr id="1050" name="Picture 26" descr="F:\大数据挖掘平台\环境云\环境云logo.png">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093289" y="3557798"/>
              <a:ext cx="1693352" cy="799827"/>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文本框 10"/>
          <p:cNvSpPr txBox="1"/>
          <p:nvPr/>
        </p:nvSpPr>
        <p:spPr>
          <a:xfrm>
            <a:off x="5590610" y="941914"/>
            <a:ext cx="2509020"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smtClean="0">
                <a:solidFill>
                  <a:srgbClr val="70AD47">
                    <a:lumMod val="75000"/>
                  </a:srgbClr>
                </a:solidFill>
              </a:rPr>
              <a:t>免费</a:t>
            </a:r>
            <a:r>
              <a:rPr lang="zh-CN" altLang="en-US" sz="2000" b="1">
                <a:solidFill>
                  <a:srgbClr val="70AD47">
                    <a:lumMod val="75000"/>
                  </a:srgbClr>
                </a:solidFill>
              </a:rPr>
              <a:t>大数据</a:t>
            </a:r>
            <a:r>
              <a:rPr lang="en-US" altLang="zh-CN" sz="2000" b="1" smtClean="0">
                <a:solidFill>
                  <a:srgbClr val="70AD47">
                    <a:lumMod val="75000"/>
                  </a:srgbClr>
                </a:solidFill>
              </a:rPr>
              <a:t>APP</a:t>
            </a:r>
            <a:r>
              <a:rPr lang="zh-CN" altLang="en-US" sz="2000" b="1" smtClean="0">
                <a:solidFill>
                  <a:srgbClr val="70AD47">
                    <a:lumMod val="75000"/>
                  </a:srgbClr>
                </a:solidFill>
              </a:rPr>
              <a:t>推荐</a:t>
            </a:r>
            <a:endParaRPr lang="zh-CN" altLang="en-US" sz="2000" b="1" dirty="0">
              <a:solidFill>
                <a:srgbClr val="70AD47">
                  <a:lumMod val="75000"/>
                </a:srgbClr>
              </a:solidFill>
            </a:endParaRPr>
          </a:p>
        </p:txBody>
      </p:sp>
      <p:sp>
        <p:nvSpPr>
          <p:cNvPr id="53" name="矩形 52"/>
          <p:cNvSpPr/>
          <p:nvPr/>
        </p:nvSpPr>
        <p:spPr>
          <a:xfrm>
            <a:off x="2494835" y="333112"/>
            <a:ext cx="4134464" cy="400110"/>
          </a:xfrm>
          <a:prstGeom prst="rect">
            <a:avLst/>
          </a:prstGeom>
          <a:solidFill>
            <a:schemeClr val="tx1">
              <a:lumMod val="75000"/>
              <a:lumOff val="25000"/>
            </a:schemeClr>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000" spc="300" dirty="0" smtClean="0">
                <a:solidFill>
                  <a:prstClr val="white"/>
                </a:solidFill>
              </a:rPr>
              <a:t>运用大数据，精彩你生活</a:t>
            </a:r>
            <a:endParaRPr lang="zh-CN" altLang="en-US" sz="2000" spc="300" dirty="0">
              <a:solidFill>
                <a:prstClr val="white"/>
              </a:solidFill>
            </a:endParaRPr>
          </a:p>
        </p:txBody>
      </p:sp>
      <p:grpSp>
        <p:nvGrpSpPr>
          <p:cNvPr id="19" name="组合 18"/>
          <p:cNvGrpSpPr/>
          <p:nvPr/>
        </p:nvGrpSpPr>
        <p:grpSpPr>
          <a:xfrm>
            <a:off x="427114" y="1447522"/>
            <a:ext cx="8292159" cy="1847698"/>
            <a:chOff x="427114" y="2254936"/>
            <a:chExt cx="7530395" cy="1677958"/>
          </a:xfrm>
        </p:grpSpPr>
        <p:pic>
          <p:nvPicPr>
            <p:cNvPr id="59" name="图片 5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27114" y="2254936"/>
              <a:ext cx="1347283" cy="1409482"/>
            </a:xfrm>
            <a:prstGeom prst="rect">
              <a:avLst/>
            </a:prstGeom>
          </p:spPr>
        </p:pic>
        <p:pic>
          <p:nvPicPr>
            <p:cNvPr id="60" name="图片 59"/>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444425" y="2260087"/>
              <a:ext cx="1337435" cy="1399180"/>
            </a:xfrm>
            <a:prstGeom prst="rect">
              <a:avLst/>
            </a:prstGeom>
          </p:spPr>
        </p:pic>
        <p:sp>
          <p:nvSpPr>
            <p:cNvPr id="65" name="文本框 11"/>
            <p:cNvSpPr txBox="1"/>
            <p:nvPr/>
          </p:nvSpPr>
          <p:spPr>
            <a:xfrm>
              <a:off x="644374" y="3653897"/>
              <a:ext cx="973411" cy="278529"/>
            </a:xfrm>
            <a:prstGeom prst="rect">
              <a:avLst/>
            </a:prstGeom>
            <a:noFill/>
          </p:spPr>
          <p:txBody>
            <a:bodyPr wrap="none" rtlCol="0">
              <a:spAutoFit/>
            </a:bodyPr>
            <a:lstStyle/>
            <a:p>
              <a:pPr algn="ctr"/>
              <a:r>
                <a:rPr lang="zh-CN" altLang="en-US" sz="1400" dirty="0">
                  <a:solidFill>
                    <a:schemeClr val="tx1">
                      <a:lumMod val="75000"/>
                      <a:lumOff val="25000"/>
                    </a:schemeClr>
                  </a:solidFill>
                </a:rPr>
                <a:t>刘鹏</a:t>
              </a:r>
              <a:r>
                <a:rPr lang="zh-CN" altLang="en-US" sz="1400" dirty="0" smtClean="0">
                  <a:solidFill>
                    <a:schemeClr val="tx1">
                      <a:lumMod val="75000"/>
                      <a:lumOff val="25000"/>
                    </a:schemeClr>
                  </a:solidFill>
                </a:rPr>
                <a:t>看</a:t>
              </a:r>
              <a:r>
                <a:rPr lang="zh-CN" altLang="en-US" sz="1400" dirty="0">
                  <a:solidFill>
                    <a:schemeClr val="tx1">
                      <a:lumMod val="75000"/>
                      <a:lumOff val="25000"/>
                    </a:schemeClr>
                  </a:solidFill>
                </a:rPr>
                <a:t>未来</a:t>
              </a:r>
              <a:endParaRPr lang="zh-CN" altLang="en-US" sz="1400" dirty="0">
                <a:solidFill>
                  <a:schemeClr val="tx1">
                    <a:lumMod val="75000"/>
                    <a:lumOff val="25000"/>
                  </a:schemeClr>
                </a:solidFill>
              </a:endParaRPr>
            </a:p>
          </p:txBody>
        </p:sp>
        <p:sp>
          <p:nvSpPr>
            <p:cNvPr id="67" name="文本框 13"/>
            <p:cNvSpPr txBox="1"/>
            <p:nvPr/>
          </p:nvSpPr>
          <p:spPr>
            <a:xfrm>
              <a:off x="2626805" y="3654365"/>
              <a:ext cx="973411" cy="278529"/>
            </a:xfrm>
            <a:prstGeom prst="rect">
              <a:avLst/>
            </a:prstGeom>
            <a:noFill/>
          </p:spPr>
          <p:txBody>
            <a:bodyPr wrap="none" rtlCol="0">
              <a:spAutoFit/>
            </a:bodyPr>
            <a:lstStyle/>
            <a:p>
              <a:pPr algn="ctr"/>
              <a:r>
                <a:rPr lang="zh-CN" altLang="en-US" sz="1400" dirty="0" smtClean="0">
                  <a:solidFill>
                    <a:schemeClr val="tx1">
                      <a:lumMod val="75000"/>
                      <a:lumOff val="25000"/>
                    </a:schemeClr>
                  </a:solidFill>
                </a:rPr>
                <a:t>云创</a:t>
              </a:r>
              <a:r>
                <a:rPr lang="zh-CN" altLang="en-US" sz="1400" dirty="0">
                  <a:solidFill>
                    <a:schemeClr val="tx1">
                      <a:lumMod val="75000"/>
                      <a:lumOff val="25000"/>
                    </a:schemeClr>
                  </a:solidFill>
                </a:rPr>
                <a:t>大数据</a:t>
              </a:r>
              <a:endParaRPr lang="zh-CN" altLang="en-US" sz="1400" dirty="0">
                <a:solidFill>
                  <a:schemeClr val="tx1">
                    <a:lumMod val="75000"/>
                    <a:lumOff val="25000"/>
                  </a:schemeClr>
                </a:solidFill>
              </a:endParaRPr>
            </a:p>
          </p:txBody>
        </p:sp>
        <p:pic>
          <p:nvPicPr>
            <p:cNvPr id="3077" name="Picture 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28764" y="2260087"/>
              <a:ext cx="1424862" cy="140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516353" y="2254936"/>
              <a:ext cx="1441156" cy="140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文本框 13"/>
            <p:cNvSpPr txBox="1"/>
            <p:nvPr/>
          </p:nvSpPr>
          <p:spPr>
            <a:xfrm>
              <a:off x="4654836" y="3654028"/>
              <a:ext cx="973411" cy="278529"/>
            </a:xfrm>
            <a:prstGeom prst="rect">
              <a:avLst/>
            </a:prstGeom>
            <a:noFill/>
          </p:spPr>
          <p:txBody>
            <a:bodyPr wrap="none" rtlCol="0">
              <a:spAutoFit/>
            </a:bodyPr>
            <a:lstStyle/>
            <a:p>
              <a:pPr algn="ctr"/>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我的</a:t>
              </a:r>
              <a:r>
                <a:rPr lang="en-US" altLang="zh-CN" sz="140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PM2.5</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0" name="文本框 13"/>
            <p:cNvSpPr txBox="1"/>
            <p:nvPr/>
          </p:nvSpPr>
          <p:spPr>
            <a:xfrm>
              <a:off x="6911682" y="3654027"/>
              <a:ext cx="650479" cy="278529"/>
            </a:xfrm>
            <a:prstGeom prst="rect">
              <a:avLst/>
            </a:prstGeom>
            <a:noFill/>
          </p:spPr>
          <p:txBody>
            <a:bodyPr wrap="none" rtlCol="0">
              <a:spAutoFit/>
            </a:bodyPr>
            <a:lstStyle/>
            <a:p>
              <a:pPr algn="ctr"/>
              <a:r>
                <a:rPr lang="zh-CN" altLang="en-US" sz="1400" smtClean="0">
                  <a:solidFill>
                    <a:schemeClr val="tx1">
                      <a:lumMod val="75000"/>
                      <a:lumOff val="25000"/>
                    </a:schemeClr>
                  </a:solidFill>
                </a:rPr>
                <a:t>同声译</a:t>
              </a:r>
              <a:endParaRPr lang="zh-CN" altLang="en-US" sz="1400" dirty="0" smtClean="0">
                <a:solidFill>
                  <a:schemeClr val="tx1">
                    <a:lumMod val="75000"/>
                    <a:lumOff val="25000"/>
                  </a:schemeClr>
                </a:solidFill>
              </a:endParaRPr>
            </a:p>
          </p:txBody>
        </p:sp>
      </p:grpSp>
      <p:sp>
        <p:nvSpPr>
          <p:cNvPr id="52" name="文本框 10"/>
          <p:cNvSpPr txBox="1"/>
          <p:nvPr/>
        </p:nvSpPr>
        <p:spPr>
          <a:xfrm>
            <a:off x="1279938" y="941914"/>
            <a:ext cx="1980029"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smtClean="0">
                <a:solidFill>
                  <a:srgbClr val="70AD47">
                    <a:lumMod val="75000"/>
                  </a:srgbClr>
                </a:solidFill>
              </a:rPr>
              <a:t>微</a:t>
            </a:r>
            <a:r>
              <a:rPr lang="zh-CN" altLang="en-US" sz="2000" b="1" dirty="0">
                <a:solidFill>
                  <a:srgbClr val="70AD47">
                    <a:lumMod val="75000"/>
                  </a:srgbClr>
                </a:solidFill>
              </a:rPr>
              <a:t>信</a:t>
            </a:r>
            <a:r>
              <a:rPr lang="zh-CN" altLang="en-US" sz="2000" b="1">
                <a:solidFill>
                  <a:srgbClr val="70AD47">
                    <a:lumMod val="75000"/>
                  </a:srgbClr>
                </a:solidFill>
              </a:rPr>
              <a:t>公众</a:t>
            </a:r>
            <a:r>
              <a:rPr lang="zh-CN" altLang="en-US" sz="2000" b="1" smtClean="0">
                <a:solidFill>
                  <a:srgbClr val="70AD47">
                    <a:lumMod val="75000"/>
                  </a:srgbClr>
                </a:solidFill>
              </a:rPr>
              <a:t>号推荐</a:t>
            </a:r>
            <a:endParaRPr lang="zh-CN" altLang="en-US" sz="2000" b="1" dirty="0">
              <a:solidFill>
                <a:srgbClr val="70AD47">
                  <a:lumMod val="75000"/>
                </a:srgbClr>
              </a:solidFil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713610"/>
            <a:ext cx="7915326" cy="2308324"/>
          </a:xfrm>
          <a:prstGeom prst="rect">
            <a:avLst/>
          </a:prstGeom>
        </p:spPr>
        <p:txBody>
          <a:bodyPr wrap="square">
            <a:spAutoFit/>
          </a:bodyPr>
          <a:lstStyle/>
          <a:p>
            <a:pPr marL="285750" indent="-285750">
              <a:buFont typeface="Arial" panose="020B0604020202020204" pitchFamily="34" charset="0"/>
              <a:buChar char="•"/>
            </a:pPr>
            <a:r>
              <a:rPr lang="zh-CN" altLang="en-US" sz="1600" dirty="0"/>
              <a:t>数据挖掘（</a:t>
            </a:r>
            <a:r>
              <a:rPr lang="en-US" altLang="zh-CN" sz="1600" dirty="0"/>
              <a:t>Data Mining</a:t>
            </a:r>
            <a:r>
              <a:rPr lang="zh-CN" altLang="en-US" sz="1600" dirty="0"/>
              <a:t>，</a:t>
            </a:r>
            <a:r>
              <a:rPr lang="en-US" altLang="zh-CN" sz="1600" dirty="0"/>
              <a:t>DM</a:t>
            </a:r>
            <a:r>
              <a:rPr lang="zh-CN" altLang="en-US" sz="1600" dirty="0"/>
              <a:t>），是从大量的、有噪声的、不完全的、模糊和随机的数据中，提取出隐含在其中的、人们事先不知道的、具有潜在利用价值的信息和知识的过程。</a:t>
            </a:r>
            <a:endParaRPr lang="en-US" altLang="zh-CN" sz="1600" dirty="0"/>
          </a:p>
          <a:p>
            <a:endParaRPr lang="en-US" altLang="zh-CN" sz="1600" dirty="0"/>
          </a:p>
          <a:p>
            <a:pPr marL="285750" indent="-285750">
              <a:buFont typeface="Arial" panose="020B0604020202020204" pitchFamily="34" charset="0"/>
              <a:buChar char="•"/>
            </a:pPr>
            <a:r>
              <a:rPr lang="zh-CN" altLang="en-US" sz="1600" dirty="0"/>
              <a:t>这个定义包含以下几层含义：</a:t>
            </a:r>
            <a:endParaRPr lang="zh-CN" altLang="en-US" sz="1600" dirty="0"/>
          </a:p>
          <a:p>
            <a:pPr marL="742950" lvl="1" indent="-285750">
              <a:buFont typeface="Wingdings" panose="05000000000000000000" pitchFamily="2" charset="2"/>
              <a:buChar char="ü"/>
            </a:pPr>
            <a:r>
              <a:rPr lang="zh-CN" altLang="en-US" sz="1600" dirty="0"/>
              <a:t>数据源必须是真实的、大量的、含噪声的；</a:t>
            </a:r>
            <a:endParaRPr lang="zh-CN" altLang="en-US" sz="1600" dirty="0"/>
          </a:p>
          <a:p>
            <a:pPr marL="742950" lvl="1" indent="-285750">
              <a:buFont typeface="Wingdings" panose="05000000000000000000" pitchFamily="2" charset="2"/>
              <a:buChar char="ü"/>
            </a:pPr>
            <a:r>
              <a:rPr lang="zh-CN" altLang="en-US" sz="1600" dirty="0"/>
              <a:t>发现的是用户感兴趣的知识；</a:t>
            </a:r>
            <a:endParaRPr lang="zh-CN" altLang="en-US" sz="1600" dirty="0"/>
          </a:p>
          <a:p>
            <a:pPr marL="742950" lvl="1" indent="-285750">
              <a:buFont typeface="Wingdings" panose="05000000000000000000" pitchFamily="2" charset="2"/>
              <a:buChar char="ü"/>
            </a:pPr>
            <a:r>
              <a:rPr lang="zh-CN" altLang="en-US" sz="1600" dirty="0"/>
              <a:t>发现的知识要可接受、可理解、可运用；</a:t>
            </a:r>
            <a:endParaRPr lang="zh-CN" altLang="en-US" sz="1600" dirty="0"/>
          </a:p>
          <a:p>
            <a:pPr marL="742950" lvl="1" indent="-285750">
              <a:buFont typeface="Wingdings" panose="05000000000000000000" pitchFamily="2" charset="2"/>
              <a:buChar char="ü"/>
            </a:pPr>
            <a:r>
              <a:rPr lang="zh-CN" altLang="en-US" sz="1600" dirty="0"/>
              <a:t>不要求发现放之四海皆准的知识，仅支持特定的问题</a:t>
            </a:r>
            <a:endParaRPr lang="en-US" altLang="zh-CN" sz="1600" dirty="0"/>
          </a:p>
        </p:txBody>
      </p:sp>
      <p:sp>
        <p:nvSpPr>
          <p:cNvPr id="82" name="矩形 81"/>
          <p:cNvSpPr/>
          <p:nvPr/>
        </p:nvSpPr>
        <p:spPr>
          <a:xfrm>
            <a:off x="259814" y="874479"/>
            <a:ext cx="2385589" cy="369332"/>
          </a:xfrm>
          <a:prstGeom prst="rect">
            <a:avLst/>
          </a:prstGeom>
        </p:spPr>
        <p:txBody>
          <a:bodyPr wrap="none">
            <a:spAutoFit/>
          </a:bodyPr>
          <a:lstStyle/>
          <a:p>
            <a:r>
              <a:rPr lang="en-US" altLang="zh-CN" dirty="0"/>
              <a:t>1.1.1 </a:t>
            </a:r>
            <a:r>
              <a:rPr lang="zh-CN" altLang="en-US" dirty="0"/>
              <a:t>数据挖掘的概念</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1.1</a:t>
            </a:r>
            <a:r>
              <a:rPr lang="zh-CN" altLang="en-US" sz="2100" b="1" spc="225" dirty="0">
                <a:solidFill>
                  <a:prstClr val="white"/>
                </a:solidFill>
              </a:rPr>
              <a:t>数据挖掘基本概念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sp>
        <p:nvSpPr>
          <p:cNvPr id="70" name="矩形 69"/>
          <p:cNvSpPr/>
          <p:nvPr/>
        </p:nvSpPr>
        <p:spPr>
          <a:xfrm>
            <a:off x="593619" y="1336968"/>
            <a:ext cx="1800493" cy="369332"/>
          </a:xfrm>
          <a:prstGeom prst="rect">
            <a:avLst/>
          </a:prstGeom>
        </p:spPr>
        <p:txBody>
          <a:bodyPr wrap="none">
            <a:spAutoFit/>
          </a:bodyPr>
          <a:lstStyle/>
          <a:p>
            <a:r>
              <a:rPr lang="zh-CN" altLang="en-US" dirty="0"/>
              <a:t>数据挖掘的定义</a:t>
            </a:r>
            <a:endParaRPr lang="zh-CN" altLang="zh-CN" dirty="0"/>
          </a:p>
        </p:txBody>
      </p:sp>
      <p:sp>
        <p:nvSpPr>
          <p:cNvPr id="81" name="Rectangle 3"/>
          <p:cNvSpPr>
            <a:spLocks noChangeArrowheads="1"/>
          </p:cNvSpPr>
          <p:nvPr/>
        </p:nvSpPr>
        <p:spPr bwMode="auto">
          <a:xfrm>
            <a:off x="4469924" y="5503863"/>
            <a:ext cx="4392613" cy="431800"/>
          </a:xfrm>
          <a:prstGeom prst="rect">
            <a:avLst/>
          </a:prstGeom>
          <a:solidFill>
            <a:srgbClr val="FFFFCC"/>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a:solidFill>
                  <a:srgbClr val="8A0FA7"/>
                </a:solidFill>
              </a:rPr>
              <a:t>Data</a:t>
            </a:r>
            <a:endParaRPr lang="en-US" altLang="zh-CN" sz="2000">
              <a:solidFill>
                <a:srgbClr val="8A0FA7"/>
              </a:solidFill>
            </a:endParaRPr>
          </a:p>
        </p:txBody>
      </p:sp>
      <p:sp>
        <p:nvSpPr>
          <p:cNvPr id="84" name="Rectangle 4"/>
          <p:cNvSpPr>
            <a:spLocks noChangeArrowheads="1"/>
          </p:cNvSpPr>
          <p:nvPr/>
        </p:nvSpPr>
        <p:spPr bwMode="auto">
          <a:xfrm>
            <a:off x="4973162" y="5072063"/>
            <a:ext cx="3384550" cy="431800"/>
          </a:xfrm>
          <a:prstGeom prst="rect">
            <a:avLst/>
          </a:prstGeom>
          <a:solidFill>
            <a:srgbClr val="FFCC99"/>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a:solidFill>
                  <a:srgbClr val="8A0FA7"/>
                </a:solidFill>
              </a:rPr>
              <a:t>Information</a:t>
            </a:r>
            <a:endParaRPr lang="en-US" altLang="zh-CN" sz="2000"/>
          </a:p>
        </p:txBody>
      </p:sp>
      <p:sp>
        <p:nvSpPr>
          <p:cNvPr id="86" name="Rectangle 5"/>
          <p:cNvSpPr>
            <a:spLocks noChangeArrowheads="1"/>
          </p:cNvSpPr>
          <p:nvPr/>
        </p:nvSpPr>
        <p:spPr bwMode="auto">
          <a:xfrm>
            <a:off x="5477987" y="4640263"/>
            <a:ext cx="2376487" cy="431800"/>
          </a:xfrm>
          <a:prstGeom prst="rect">
            <a:avLst/>
          </a:prstGeom>
          <a:solidFill>
            <a:srgbClr val="FF9966"/>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a:solidFill>
                  <a:srgbClr val="8A0FA7"/>
                </a:solidFill>
              </a:rPr>
              <a:t>Knowledge</a:t>
            </a:r>
            <a:endParaRPr lang="en-US" altLang="zh-CN" sz="2000"/>
          </a:p>
        </p:txBody>
      </p:sp>
      <p:sp>
        <p:nvSpPr>
          <p:cNvPr id="87" name="Rectangle 6"/>
          <p:cNvSpPr>
            <a:spLocks noChangeArrowheads="1"/>
          </p:cNvSpPr>
          <p:nvPr/>
        </p:nvSpPr>
        <p:spPr bwMode="auto">
          <a:xfrm>
            <a:off x="5909787" y="4208463"/>
            <a:ext cx="1512887" cy="431800"/>
          </a:xfrm>
          <a:prstGeom prst="rect">
            <a:avLst/>
          </a:prstGeom>
          <a:solidFill>
            <a:srgbClr val="FF6600"/>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a:solidFill>
                  <a:srgbClr val="8A0FA7"/>
                </a:solidFill>
              </a:rPr>
              <a:t>Wisdom</a:t>
            </a:r>
            <a:endParaRPr lang="en-US" altLang="zh-CN" sz="200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713610"/>
            <a:ext cx="7915326" cy="1077218"/>
          </a:xfrm>
          <a:prstGeom prst="rect">
            <a:avLst/>
          </a:prstGeom>
        </p:spPr>
        <p:txBody>
          <a:bodyPr wrap="square">
            <a:spAutoFit/>
          </a:bodyPr>
          <a:lstStyle/>
          <a:p>
            <a:pPr marL="285750" indent="-285750">
              <a:buFont typeface="Arial" panose="020B0604020202020204" pitchFamily="34" charset="0"/>
              <a:buChar char="•"/>
            </a:pPr>
            <a:r>
              <a:rPr lang="zh-CN" altLang="en-US" sz="1600" dirty="0"/>
              <a:t>数据挖掘是从数据中发掘知识的过程，在这个过程中人工智能和数据库技术可以作为挖掘工具，数据可以被看作是土壤，云平台可以看作是承载数据和挖掘算法的基础设施 。在挖掘数据的过程中需要用到一些挖掘工具和方法，如机器学习的方法。当挖掘完毕后，数据挖掘还需要对知识进行可视化和展现。</a:t>
            </a:r>
            <a:endParaRPr lang="en-US" altLang="zh-CN" sz="1600" dirty="0"/>
          </a:p>
        </p:txBody>
      </p:sp>
      <p:sp>
        <p:nvSpPr>
          <p:cNvPr id="82" name="矩形 81"/>
          <p:cNvSpPr/>
          <p:nvPr/>
        </p:nvSpPr>
        <p:spPr>
          <a:xfrm>
            <a:off x="259814" y="874479"/>
            <a:ext cx="2385589" cy="369332"/>
          </a:xfrm>
          <a:prstGeom prst="rect">
            <a:avLst/>
          </a:prstGeom>
        </p:spPr>
        <p:txBody>
          <a:bodyPr wrap="none">
            <a:spAutoFit/>
          </a:bodyPr>
          <a:lstStyle/>
          <a:p>
            <a:r>
              <a:rPr lang="en-US" altLang="zh-CN" dirty="0"/>
              <a:t>1.1.1 </a:t>
            </a:r>
            <a:r>
              <a:rPr lang="zh-CN" altLang="en-US" dirty="0"/>
              <a:t>数据挖掘的概念</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1.1</a:t>
            </a:r>
            <a:r>
              <a:rPr lang="zh-CN" altLang="en-US" sz="2100" b="1" spc="225" dirty="0">
                <a:solidFill>
                  <a:prstClr val="white"/>
                </a:solidFill>
              </a:rPr>
              <a:t>数据挖掘基本概念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sp>
        <p:nvSpPr>
          <p:cNvPr id="70" name="矩形 69"/>
          <p:cNvSpPr/>
          <p:nvPr/>
        </p:nvSpPr>
        <p:spPr>
          <a:xfrm>
            <a:off x="593619" y="1336968"/>
            <a:ext cx="3265638" cy="369332"/>
          </a:xfrm>
          <a:prstGeom prst="rect">
            <a:avLst/>
          </a:prstGeom>
        </p:spPr>
        <p:txBody>
          <a:bodyPr wrap="none">
            <a:spAutoFit/>
          </a:bodyPr>
          <a:lstStyle/>
          <a:p>
            <a:r>
              <a:rPr lang="zh-CN" altLang="en-US" dirty="0"/>
              <a:t>数据挖掘、数据库、人工智能</a:t>
            </a:r>
            <a:endParaRPr lang="zh-CN" altLang="zh-CN" dirty="0"/>
          </a:p>
        </p:txBody>
      </p:sp>
      <p:pic>
        <p:nvPicPr>
          <p:cNvPr id="2050" name="Picture 2" descr="C:\Users\wang\Desktop\大数据\数据挖掘过程.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632" y="2873958"/>
            <a:ext cx="4125062" cy="308527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703450"/>
            <a:ext cx="7915326" cy="584775"/>
          </a:xfrm>
          <a:prstGeom prst="rect">
            <a:avLst/>
          </a:prstGeom>
        </p:spPr>
        <p:txBody>
          <a:bodyPr wrap="square">
            <a:spAutoFit/>
          </a:bodyPr>
          <a:lstStyle/>
          <a:p>
            <a:pPr marL="285750" indent="-285750">
              <a:buFont typeface="Arial" panose="020B0604020202020204" pitchFamily="34" charset="0"/>
              <a:buChar char="•"/>
            </a:pPr>
            <a:r>
              <a:rPr lang="zh-CN" altLang="en-US" sz="1600" dirty="0"/>
              <a:t>数据挖掘是一个交叉学科，涉及数据库技术、人工智能、数理统计、机器学习、模式识别、高性能计算、知识工程、神经网络、信息检索、信息的可视化等众多领域。</a:t>
            </a:r>
            <a:endParaRPr lang="zh-CN" altLang="zh-CN" sz="1600" dirty="0"/>
          </a:p>
        </p:txBody>
      </p:sp>
      <p:sp>
        <p:nvSpPr>
          <p:cNvPr id="82" name="矩形 81"/>
          <p:cNvSpPr/>
          <p:nvPr/>
        </p:nvSpPr>
        <p:spPr>
          <a:xfrm>
            <a:off x="259814" y="874479"/>
            <a:ext cx="2385589" cy="369332"/>
          </a:xfrm>
          <a:prstGeom prst="rect">
            <a:avLst/>
          </a:prstGeom>
        </p:spPr>
        <p:txBody>
          <a:bodyPr wrap="none">
            <a:spAutoFit/>
          </a:bodyPr>
          <a:lstStyle/>
          <a:p>
            <a:r>
              <a:rPr lang="en-US" altLang="zh-CN" dirty="0"/>
              <a:t>1.1.1 </a:t>
            </a:r>
            <a:r>
              <a:rPr lang="zh-CN" altLang="en-US" dirty="0"/>
              <a:t>数据挖掘的概念</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1.1</a:t>
            </a:r>
            <a:r>
              <a:rPr lang="zh-CN" altLang="en-US" sz="2100" b="1" spc="225" dirty="0">
                <a:solidFill>
                  <a:prstClr val="white"/>
                </a:solidFill>
              </a:rPr>
              <a:t>数据挖掘基本概念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2050" name="Picture 2" descr="C:\Users\wang\Desktop\大数据\8946634-b9f580936f96103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508" y="2407920"/>
            <a:ext cx="5983433" cy="3317240"/>
          </a:xfrm>
          <a:prstGeom prst="rect">
            <a:avLst/>
          </a:prstGeom>
          <a:noFill/>
          <a:extLst>
            <a:ext uri="{909E8E84-426E-40DD-AFC4-6F175D3DCCD1}">
              <a14:hiddenFill xmlns:a14="http://schemas.microsoft.com/office/drawing/2010/main">
                <a:solidFill>
                  <a:srgbClr val="FFFFFF"/>
                </a:solidFill>
              </a14:hiddenFill>
            </a:ext>
          </a:extLst>
        </p:spPr>
      </p:pic>
      <p:sp>
        <p:nvSpPr>
          <p:cNvPr id="69" name="矩形 68"/>
          <p:cNvSpPr/>
          <p:nvPr/>
        </p:nvSpPr>
        <p:spPr>
          <a:xfrm>
            <a:off x="593619" y="1336968"/>
            <a:ext cx="2723823" cy="369332"/>
          </a:xfrm>
          <a:prstGeom prst="rect">
            <a:avLst/>
          </a:prstGeom>
        </p:spPr>
        <p:txBody>
          <a:bodyPr wrap="none">
            <a:spAutoFit/>
          </a:bodyPr>
          <a:lstStyle/>
          <a:p>
            <a:r>
              <a:rPr lang="zh-CN" altLang="en-US" dirty="0"/>
              <a:t>数据挖掘是多学科的汇合</a:t>
            </a:r>
            <a:endParaRPr lang="zh-CN" altLang="zh-CN" dirty="0"/>
          </a:p>
        </p:txBody>
      </p:sp>
      <p:sp>
        <p:nvSpPr>
          <p:cNvPr id="70"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703450"/>
            <a:ext cx="7915326" cy="2062103"/>
          </a:xfrm>
          <a:prstGeom prst="rect">
            <a:avLst/>
          </a:prstGeom>
        </p:spPr>
        <p:txBody>
          <a:bodyPr wrap="square">
            <a:spAutoFit/>
          </a:bodyPr>
          <a:lstStyle/>
          <a:p>
            <a:pPr marL="285750" indent="-285750">
              <a:buFont typeface="Arial" panose="020B0604020202020204" pitchFamily="34" charset="0"/>
              <a:buChar char="•"/>
            </a:pPr>
            <a:r>
              <a:rPr lang="zh-CN" altLang="en-US" sz="1600" dirty="0"/>
              <a:t>关系型数据库、事务型数据库、面向对象的数据库</a:t>
            </a:r>
            <a:endParaRPr lang="zh-CN" altLang="en-US" sz="1600" dirty="0"/>
          </a:p>
          <a:p>
            <a:pPr marL="285750" indent="-285750">
              <a:buFont typeface="Arial" panose="020B0604020202020204" pitchFamily="34" charset="0"/>
              <a:buChar char="•"/>
            </a:pPr>
            <a:r>
              <a:rPr lang="zh-CN" altLang="en-US" sz="1600" dirty="0"/>
              <a:t>数据仓库</a:t>
            </a:r>
            <a:r>
              <a:rPr lang="en-US" altLang="zh-CN" sz="1600" dirty="0"/>
              <a:t>/</a:t>
            </a:r>
            <a:r>
              <a:rPr lang="zh-CN" altLang="en-US" sz="1600" dirty="0"/>
              <a:t>多维数据库</a:t>
            </a:r>
            <a:endParaRPr lang="zh-CN" altLang="en-US" sz="1600" dirty="0"/>
          </a:p>
          <a:p>
            <a:pPr marL="285750" indent="-285750">
              <a:buFont typeface="Arial" panose="020B0604020202020204" pitchFamily="34" charset="0"/>
              <a:buChar char="•"/>
            </a:pPr>
            <a:r>
              <a:rPr lang="zh-CN" altLang="en-US" sz="1600" dirty="0"/>
              <a:t>空间数据（如地图信息）</a:t>
            </a:r>
            <a:endParaRPr lang="zh-CN" altLang="en-US" sz="1600" dirty="0"/>
          </a:p>
          <a:p>
            <a:pPr marL="285750" indent="-285750">
              <a:buFont typeface="Arial" panose="020B0604020202020204" pitchFamily="34" charset="0"/>
              <a:buChar char="•"/>
            </a:pPr>
            <a:r>
              <a:rPr lang="zh-CN" altLang="en-US" sz="1600" dirty="0"/>
              <a:t>工程数据（如建筑、集成电路信息）</a:t>
            </a:r>
            <a:endParaRPr lang="zh-CN" altLang="en-US" sz="1600" dirty="0"/>
          </a:p>
          <a:p>
            <a:pPr marL="285750" indent="-285750">
              <a:buFont typeface="Arial" panose="020B0604020202020204" pitchFamily="34" charset="0"/>
              <a:buChar char="•"/>
            </a:pPr>
            <a:r>
              <a:rPr lang="zh-CN" altLang="en-US" sz="1600" dirty="0"/>
              <a:t>文本和多媒体数据（如文本、图像、音频、视频数据）</a:t>
            </a:r>
            <a:endParaRPr lang="zh-CN" altLang="en-US" sz="1600" dirty="0"/>
          </a:p>
          <a:p>
            <a:pPr marL="285750" indent="-285750">
              <a:buFont typeface="Arial" panose="020B0604020202020204" pitchFamily="34" charset="0"/>
              <a:buChar char="•"/>
            </a:pPr>
            <a:r>
              <a:rPr lang="zh-CN" altLang="en-US" sz="1600" dirty="0"/>
              <a:t>时间相关的数据（如历史数据或股票交换数据）</a:t>
            </a:r>
            <a:endParaRPr lang="zh-CN" altLang="en-US" sz="1600" dirty="0"/>
          </a:p>
          <a:p>
            <a:pPr marL="285750" indent="-285750">
              <a:buFont typeface="Arial" panose="020B0604020202020204" pitchFamily="34" charset="0"/>
              <a:buChar char="•"/>
            </a:pPr>
            <a:r>
              <a:rPr lang="zh-CN" altLang="en-US" sz="1600" dirty="0"/>
              <a:t>万维网（如半结构化的</a:t>
            </a:r>
            <a:r>
              <a:rPr lang="en-US" altLang="zh-CN" sz="1600" dirty="0"/>
              <a:t>HTML</a:t>
            </a:r>
            <a:r>
              <a:rPr lang="zh-CN" altLang="en-US" sz="1600" dirty="0"/>
              <a:t>、结构化的</a:t>
            </a:r>
            <a:r>
              <a:rPr lang="en-US" altLang="zh-CN" sz="1600" dirty="0"/>
              <a:t>XML</a:t>
            </a:r>
            <a:r>
              <a:rPr lang="zh-CN" altLang="en-US" sz="1600" dirty="0"/>
              <a:t>以及其他网络信息）</a:t>
            </a:r>
            <a:endParaRPr lang="zh-CN" altLang="en-US" sz="1600" dirty="0"/>
          </a:p>
          <a:p>
            <a:pPr marL="285750" indent="-285750">
              <a:buFont typeface="Arial" panose="020B0604020202020204" pitchFamily="34" charset="0"/>
              <a:buChar char="•"/>
            </a:pPr>
            <a:endParaRPr lang="zh-CN" altLang="zh-CN" sz="1600" dirty="0"/>
          </a:p>
        </p:txBody>
      </p:sp>
      <p:sp>
        <p:nvSpPr>
          <p:cNvPr id="82" name="矩形 81"/>
          <p:cNvSpPr/>
          <p:nvPr/>
        </p:nvSpPr>
        <p:spPr>
          <a:xfrm>
            <a:off x="259814" y="874479"/>
            <a:ext cx="2385589" cy="369332"/>
          </a:xfrm>
          <a:prstGeom prst="rect">
            <a:avLst/>
          </a:prstGeom>
        </p:spPr>
        <p:txBody>
          <a:bodyPr wrap="none">
            <a:spAutoFit/>
          </a:bodyPr>
          <a:lstStyle/>
          <a:p>
            <a:r>
              <a:rPr lang="en-US" altLang="zh-CN" dirty="0"/>
              <a:t>1.1.1 </a:t>
            </a:r>
            <a:r>
              <a:rPr lang="zh-CN" altLang="en-US" dirty="0"/>
              <a:t>数据挖掘的概念</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1.1</a:t>
            </a:r>
            <a:r>
              <a:rPr lang="zh-CN" altLang="en-US" sz="2100" b="1" spc="225" dirty="0">
                <a:solidFill>
                  <a:prstClr val="white"/>
                </a:solidFill>
              </a:rPr>
              <a:t>数据挖掘基本概念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矩形 68"/>
          <p:cNvSpPr/>
          <p:nvPr/>
        </p:nvSpPr>
        <p:spPr>
          <a:xfrm>
            <a:off x="593619" y="1336968"/>
            <a:ext cx="2262158" cy="369332"/>
          </a:xfrm>
          <a:prstGeom prst="rect">
            <a:avLst/>
          </a:prstGeom>
        </p:spPr>
        <p:txBody>
          <a:bodyPr wrap="none">
            <a:spAutoFit/>
          </a:bodyPr>
          <a:lstStyle/>
          <a:p>
            <a:r>
              <a:rPr lang="zh-CN" altLang="en-US" dirty="0"/>
              <a:t>常见的数据挖掘对象</a:t>
            </a:r>
            <a:endParaRPr lang="zh-CN" altLang="zh-CN" dirty="0"/>
          </a:p>
        </p:txBody>
      </p:sp>
      <p:pic>
        <p:nvPicPr>
          <p:cNvPr id="4099" name="Picture 3" descr="C:\Users\wang\Desktop\大数据\timg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1369" y="3765553"/>
            <a:ext cx="2336483" cy="2336483"/>
          </a:xfrm>
          <a:prstGeom prst="rect">
            <a:avLst/>
          </a:prstGeom>
          <a:noFill/>
          <a:extLst>
            <a:ext uri="{909E8E84-426E-40DD-AFC4-6F175D3DCCD1}">
              <a14:hiddenFill xmlns:a14="http://schemas.microsoft.com/office/drawing/2010/main">
                <a:solidFill>
                  <a:srgbClr val="FFFFFF"/>
                </a:solidFill>
              </a14:hiddenFill>
            </a:ext>
          </a:extLst>
        </p:spPr>
      </p:pic>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1877437"/>
          </a:xfrm>
          <a:prstGeom prst="rect">
            <a:avLst/>
          </a:prstGeom>
        </p:spPr>
        <p:txBody>
          <a:bodyPr wrap="square">
            <a:spAutoFit/>
          </a:bodyPr>
          <a:lstStyle/>
          <a:p>
            <a:pPr marL="285750" indent="-285750">
              <a:buFont typeface="Arial" panose="020B0604020202020204" pitchFamily="34" charset="0"/>
              <a:buChar char="•"/>
            </a:pPr>
            <a:r>
              <a:rPr lang="zh-CN" altLang="en-US" sz="1600" dirty="0"/>
              <a:t>大数据挖掘：从体量巨大、类型多样、动态快速流转及价值密度低的大数据中挖掘出有巨大潜在价值的信息和知识，并以服务的形式提供给用户。</a:t>
            </a:r>
            <a:endParaRPr lang="zh-CN" altLang="en-US" sz="1600" dirty="0"/>
          </a:p>
          <a:p>
            <a:endParaRPr lang="en-US" altLang="zh-CN" dirty="0"/>
          </a:p>
          <a:p>
            <a:r>
              <a:rPr lang="zh-CN" altLang="en-US" dirty="0"/>
              <a:t>大数据挖掘与传统数据挖掘相比：</a:t>
            </a:r>
            <a:endParaRPr lang="zh-CN" altLang="en-US" dirty="0"/>
          </a:p>
          <a:p>
            <a:pPr marL="285750" indent="-285750">
              <a:buFont typeface="Arial" panose="020B0604020202020204" pitchFamily="34" charset="0"/>
              <a:buChar char="•"/>
            </a:pPr>
            <a:r>
              <a:rPr lang="zh-CN" altLang="en-US" sz="1600" dirty="0"/>
              <a:t>技术背景差异</a:t>
            </a:r>
            <a:endParaRPr lang="zh-CN" altLang="en-US" sz="1600" dirty="0"/>
          </a:p>
          <a:p>
            <a:pPr marL="285750" indent="-285750">
              <a:buFont typeface="Arial" panose="020B0604020202020204" pitchFamily="34" charset="0"/>
              <a:buChar char="•"/>
            </a:pPr>
            <a:r>
              <a:rPr lang="zh-CN" altLang="en-US" sz="1600" dirty="0"/>
              <a:t>处理对象差异</a:t>
            </a:r>
            <a:endParaRPr lang="zh-CN" altLang="en-US" sz="1600" dirty="0"/>
          </a:p>
          <a:p>
            <a:pPr marL="285750" indent="-285750">
              <a:buFont typeface="Arial" panose="020B0604020202020204" pitchFamily="34" charset="0"/>
              <a:buChar char="•"/>
            </a:pPr>
            <a:r>
              <a:rPr lang="zh-CN" altLang="en-US" sz="1600" dirty="0"/>
              <a:t>挖掘程度差异</a:t>
            </a:r>
            <a:endParaRPr lang="zh-CN" altLang="zh-CN" sz="1600" dirty="0"/>
          </a:p>
        </p:txBody>
      </p:sp>
      <p:sp>
        <p:nvSpPr>
          <p:cNvPr id="82" name="矩形 81"/>
          <p:cNvSpPr/>
          <p:nvPr/>
        </p:nvSpPr>
        <p:spPr>
          <a:xfrm>
            <a:off x="259814" y="874479"/>
            <a:ext cx="3308919" cy="369332"/>
          </a:xfrm>
          <a:prstGeom prst="rect">
            <a:avLst/>
          </a:prstGeom>
        </p:spPr>
        <p:txBody>
          <a:bodyPr wrap="none">
            <a:spAutoFit/>
          </a:bodyPr>
          <a:lstStyle/>
          <a:p>
            <a:r>
              <a:rPr lang="en-US" altLang="zh-CN" dirty="0"/>
              <a:t>1.1.2 </a:t>
            </a:r>
            <a:r>
              <a:rPr lang="zh-CN" altLang="en-US" dirty="0"/>
              <a:t>大数据环境下的数据挖掘</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1.1</a:t>
            </a:r>
            <a:r>
              <a:rPr lang="zh-CN" altLang="en-US" sz="2100" b="1" spc="225" dirty="0">
                <a:solidFill>
                  <a:prstClr val="white"/>
                </a:solidFill>
              </a:rPr>
              <a:t>数据挖掘基本概念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181" y="3264853"/>
            <a:ext cx="383857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1877437"/>
          </a:xfrm>
          <a:prstGeom prst="rect">
            <a:avLst/>
          </a:prstGeom>
        </p:spPr>
        <p:txBody>
          <a:bodyPr wrap="square">
            <a:spAutoFit/>
          </a:bodyPr>
          <a:lstStyle/>
          <a:p>
            <a:pPr marL="285750" indent="-285750">
              <a:buFont typeface="Arial" panose="020B0604020202020204" pitchFamily="34" charset="0"/>
              <a:buChar char="•"/>
            </a:pPr>
            <a:r>
              <a:rPr lang="zh-CN" altLang="en-US" sz="1600" dirty="0"/>
              <a:t>在大数据时代，数据的产生和收集是基础，数据挖掘是关键，即数据挖掘是大数据中最关键、最有价值的工作。</a:t>
            </a:r>
            <a:endParaRPr lang="en-US" altLang="zh-CN" sz="1600" dirty="0"/>
          </a:p>
          <a:p>
            <a:pPr marL="285750" indent="-285750">
              <a:buFont typeface="Arial" panose="020B0604020202020204" pitchFamily="34" charset="0"/>
              <a:buChar char="•"/>
            </a:pPr>
            <a:endParaRPr lang="en-US" altLang="zh-CN" dirty="0"/>
          </a:p>
          <a:p>
            <a:r>
              <a:rPr lang="zh-CN" altLang="en-US" dirty="0"/>
              <a:t>大数据挖掘的特性：</a:t>
            </a:r>
            <a:endParaRPr lang="zh-CN" altLang="en-US" dirty="0"/>
          </a:p>
          <a:p>
            <a:pPr marL="285750" indent="-285750">
              <a:buFont typeface="Arial" panose="020B0604020202020204" pitchFamily="34" charset="0"/>
              <a:buChar char="•"/>
            </a:pPr>
            <a:r>
              <a:rPr lang="zh-CN" altLang="en-US" sz="1600" dirty="0"/>
              <a:t>应用性</a:t>
            </a:r>
            <a:endParaRPr lang="en-US" altLang="zh-CN" sz="1600" dirty="0"/>
          </a:p>
          <a:p>
            <a:pPr marL="285750" indent="-285750">
              <a:buFont typeface="Arial" panose="020B0604020202020204" pitchFamily="34" charset="0"/>
              <a:buChar char="•"/>
            </a:pPr>
            <a:r>
              <a:rPr lang="zh-CN" altLang="zh-CN" sz="1600" dirty="0"/>
              <a:t>工程性</a:t>
            </a:r>
            <a:endParaRPr lang="en-US" altLang="zh-CN" sz="1600" dirty="0"/>
          </a:p>
          <a:p>
            <a:pPr marL="285750" indent="-285750">
              <a:buFont typeface="Arial" panose="020B0604020202020204" pitchFamily="34" charset="0"/>
              <a:buChar char="•"/>
            </a:pPr>
            <a:r>
              <a:rPr lang="zh-CN" altLang="zh-CN" sz="1600" dirty="0"/>
              <a:t>集合性</a:t>
            </a:r>
            <a:endParaRPr lang="zh-CN" altLang="en-US" sz="1600" dirty="0"/>
          </a:p>
        </p:txBody>
      </p:sp>
      <p:sp>
        <p:nvSpPr>
          <p:cNvPr id="82" name="矩形 81"/>
          <p:cNvSpPr/>
          <p:nvPr/>
        </p:nvSpPr>
        <p:spPr>
          <a:xfrm>
            <a:off x="259814" y="874479"/>
            <a:ext cx="2616422" cy="369332"/>
          </a:xfrm>
          <a:prstGeom prst="rect">
            <a:avLst/>
          </a:prstGeom>
        </p:spPr>
        <p:txBody>
          <a:bodyPr wrap="none">
            <a:spAutoFit/>
          </a:bodyPr>
          <a:lstStyle/>
          <a:p>
            <a:r>
              <a:rPr lang="en-US" altLang="zh-CN" dirty="0"/>
              <a:t>1.1.3 </a:t>
            </a:r>
            <a:r>
              <a:rPr lang="zh-CN" altLang="en-US" dirty="0"/>
              <a:t>大数据挖掘的特性</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1.1</a:t>
            </a:r>
            <a:r>
              <a:rPr lang="zh-CN" altLang="en-US" sz="2100" b="1" spc="225" dirty="0">
                <a:solidFill>
                  <a:prstClr val="white"/>
                </a:solidFill>
              </a:rPr>
              <a:t>数据挖掘基本概念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873" y="3575368"/>
            <a:ext cx="216217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5200</Words>
  <Application>WPS 演示</Application>
  <PresentationFormat>全屏显示(4:3)</PresentationFormat>
  <Paragraphs>668</Paragraphs>
  <Slides>38</Slides>
  <Notes>28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38</vt:i4>
      </vt:variant>
    </vt:vector>
  </HeadingPairs>
  <TitlesOfParts>
    <vt:vector size="50" baseType="lpstr">
      <vt:lpstr>Arial</vt:lpstr>
      <vt:lpstr>宋体</vt:lpstr>
      <vt:lpstr>Wingdings</vt:lpstr>
      <vt:lpstr>微软雅黑</vt:lpstr>
      <vt:lpstr>Arial Unicode MS</vt:lpstr>
      <vt:lpstr>Calibri</vt:lpstr>
      <vt:lpstr>Times</vt:lpstr>
      <vt:lpstr>Times New Roman</vt:lpstr>
      <vt:lpstr>黑体</vt:lpstr>
      <vt:lpstr>Wingdings</vt:lpstr>
      <vt:lpstr>方正粗黑宋简体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YAYA</cp:lastModifiedBy>
  <cp:revision>489</cp:revision>
  <dcterms:created xsi:type="dcterms:W3CDTF">2015-11-23T03:31:00Z</dcterms:created>
  <dcterms:modified xsi:type="dcterms:W3CDTF">2021-03-04T06:12:43Z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